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sldIdLst>
    <p:sldId id="306" r:id="rId2"/>
    <p:sldId id="309" r:id="rId3"/>
    <p:sldId id="307" r:id="rId4"/>
    <p:sldId id="313" r:id="rId5"/>
    <p:sldId id="314" r:id="rId6"/>
    <p:sldId id="424" r:id="rId7"/>
    <p:sldId id="423" r:id="rId8"/>
    <p:sldId id="425" r:id="rId9"/>
    <p:sldId id="385" r:id="rId10"/>
    <p:sldId id="386" r:id="rId11"/>
    <p:sldId id="387" r:id="rId12"/>
    <p:sldId id="388" r:id="rId13"/>
    <p:sldId id="389" r:id="rId14"/>
    <p:sldId id="390" r:id="rId15"/>
    <p:sldId id="391" r:id="rId16"/>
    <p:sldId id="392" r:id="rId17"/>
    <p:sldId id="393" r:id="rId18"/>
    <p:sldId id="394" r:id="rId19"/>
    <p:sldId id="395" r:id="rId20"/>
    <p:sldId id="396" r:id="rId21"/>
    <p:sldId id="397" r:id="rId22"/>
    <p:sldId id="398" r:id="rId23"/>
    <p:sldId id="399" r:id="rId24"/>
    <p:sldId id="322" r:id="rId25"/>
    <p:sldId id="400" r:id="rId26"/>
    <p:sldId id="401" r:id="rId27"/>
    <p:sldId id="402" r:id="rId28"/>
    <p:sldId id="403" r:id="rId29"/>
    <p:sldId id="426" r:id="rId30"/>
    <p:sldId id="404" r:id="rId31"/>
    <p:sldId id="405" r:id="rId32"/>
    <p:sldId id="406" r:id="rId33"/>
    <p:sldId id="407" r:id="rId34"/>
    <p:sldId id="408" r:id="rId35"/>
    <p:sldId id="409" r:id="rId36"/>
    <p:sldId id="410" r:id="rId37"/>
    <p:sldId id="363" r:id="rId38"/>
    <p:sldId id="366" r:id="rId39"/>
    <p:sldId id="421" r:id="rId40"/>
    <p:sldId id="422" r:id="rId41"/>
    <p:sldId id="411" r:id="rId42"/>
    <p:sldId id="412" r:id="rId43"/>
    <p:sldId id="413" r:id="rId44"/>
    <p:sldId id="414" r:id="rId45"/>
    <p:sldId id="415" r:id="rId46"/>
    <p:sldId id="416" r:id="rId47"/>
    <p:sldId id="417" r:id="rId48"/>
    <p:sldId id="418" r:id="rId49"/>
    <p:sldId id="419" r:id="rId50"/>
    <p:sldId id="371" r:id="rId51"/>
    <p:sldId id="373" r:id="rId52"/>
    <p:sldId id="376" r:id="rId53"/>
    <p:sldId id="380" r:id="rId54"/>
    <p:sldId id="381" r:id="rId55"/>
    <p:sldId id="427" r:id="rId56"/>
  </p:sldIdLst>
  <p:sldSz cx="9144000" cy="6858000" type="screen4x3"/>
  <p:notesSz cx="6858000" cy="9144000"/>
  <p:defaultTextStyle>
    <a:defPPr>
      <a:defRPr lang="ru-RU"/>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33"/>
    <a:srgbClr val="FFFF00"/>
    <a:srgbClr val="0033CC"/>
    <a:srgbClr val="A1D260"/>
    <a:srgbClr val="E9D249"/>
    <a:srgbClr val="CD1603"/>
    <a:srgbClr val="CCECFF"/>
    <a:srgbClr val="FF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1" d="100"/>
          <a:sy n="111" d="100"/>
        </p:scale>
        <p:origin x="-161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1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927100"/>
            <a:ext cx="8991600" cy="4495800"/>
            <a:chOff x="0" y="584"/>
            <a:chExt cx="5664" cy="2832"/>
          </a:xfrm>
        </p:grpSpPr>
        <p:sp>
          <p:nvSpPr>
            <p:cNvPr id="5" name="AutoShape 3"/>
            <p:cNvSpPr>
              <a:spLocks noChangeArrowheads="1"/>
            </p:cNvSpPr>
            <p:nvPr userDrawn="1"/>
          </p:nvSpPr>
          <p:spPr bwMode="auto">
            <a:xfrm>
              <a:off x="432" y="1304"/>
              <a:ext cx="4656" cy="2112"/>
            </a:xfrm>
            <a:prstGeom prst="roundRect">
              <a:avLst>
                <a:gd name="adj" fmla="val 16667"/>
              </a:avLst>
            </a:prstGeom>
            <a:noFill/>
            <a:ln w="50800">
              <a:solidFill>
                <a:schemeClr val="bg2"/>
              </a:solidFill>
              <a:round/>
              <a:headEnd/>
              <a:tailEnd/>
            </a:ln>
            <a:effectLst/>
          </p:spPr>
          <p:txBody>
            <a:bodyPr wrap="none" anchor="ctr"/>
            <a:lstStyle/>
            <a:p>
              <a:pPr>
                <a:defRPr/>
              </a:pPr>
              <a:endParaRPr lang="ru-RU" sz="2400">
                <a:latin typeface="Times New Roman" pitchFamily="18" charset="0"/>
              </a:endParaRPr>
            </a:p>
          </p:txBody>
        </p:sp>
        <p:sp>
          <p:nvSpPr>
            <p:cNvPr id="6" name="Rectangle 4"/>
            <p:cNvSpPr>
              <a:spLocks noChangeArrowheads="1"/>
            </p:cNvSpPr>
            <p:nvPr userDrawn="1"/>
          </p:nvSpPr>
          <p:spPr bwMode="blackWhite">
            <a:xfrm>
              <a:off x="144" y="584"/>
              <a:ext cx="4512" cy="624"/>
            </a:xfrm>
            <a:prstGeom prst="rect">
              <a:avLst/>
            </a:prstGeom>
            <a:solidFill>
              <a:schemeClr val="bg1"/>
            </a:solidFill>
            <a:ln w="57150">
              <a:solidFill>
                <a:schemeClr val="bg2"/>
              </a:solidFill>
              <a:miter lim="800000"/>
              <a:headEnd/>
              <a:tailEnd/>
            </a:ln>
            <a:effectLst/>
          </p:spPr>
          <p:txBody>
            <a:bodyPr wrap="none" anchor="ctr"/>
            <a:lstStyle/>
            <a:p>
              <a:pPr>
                <a:defRPr/>
              </a:pPr>
              <a:endParaRPr lang="ru-RU" sz="2400">
                <a:latin typeface="Times New Roman" pitchFamily="18" charset="0"/>
              </a:endParaRPr>
            </a:p>
          </p:txBody>
        </p:sp>
        <p:sp>
          <p:nvSpPr>
            <p:cNvPr id="7" name="AutoShape 5"/>
            <p:cNvSpPr>
              <a:spLocks noChangeArrowheads="1"/>
            </p:cNvSpPr>
            <p:nvPr userDrawn="1"/>
          </p:nvSpPr>
          <p:spPr bwMode="blackWhite">
            <a:xfrm>
              <a:off x="0" y="872"/>
              <a:ext cx="5664" cy="1152"/>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4416" y="0"/>
                </a:cxn>
                <a:cxn ang="0">
                  <a:pos x="4917" y="500"/>
                </a:cxn>
                <a:cxn ang="0">
                  <a:pos x="4417" y="1000"/>
                </a:cxn>
                <a:cxn ang="0">
                  <a:pos x="0" y="1000"/>
                </a:cxn>
              </a:cxnLst>
              <a:rect l="T0" t="T1" r="T2" b="T3"/>
              <a:pathLst>
                <a:path w="4917" h="1000">
                  <a:moveTo>
                    <a:pt x="0" y="0"/>
                  </a:moveTo>
                  <a:lnTo>
                    <a:pt x="4416" y="0"/>
                  </a:lnTo>
                  <a:cubicBezTo>
                    <a:pt x="4693" y="0"/>
                    <a:pt x="4917" y="223"/>
                    <a:pt x="4917" y="500"/>
                  </a:cubicBezTo>
                  <a:cubicBezTo>
                    <a:pt x="4917" y="776"/>
                    <a:pt x="4693" y="999"/>
                    <a:pt x="4417" y="1000"/>
                  </a:cubicBezTo>
                  <a:lnTo>
                    <a:pt x="0" y="1000"/>
                  </a:lnTo>
                  <a:close/>
                </a:path>
              </a:pathLst>
            </a:custGeom>
            <a:solidFill>
              <a:schemeClr val="folHlink"/>
            </a:solidFill>
            <a:ln w="9525">
              <a:noFill/>
              <a:miter lim="800000"/>
              <a:headEnd/>
              <a:tailEnd/>
            </a:ln>
          </p:spPr>
          <p:txBody>
            <a:bodyPr/>
            <a:lstStyle/>
            <a:p>
              <a:pPr algn="l">
                <a:defRPr/>
              </a:pPr>
              <a:endParaRPr lang="ru-RU" sz="2400">
                <a:latin typeface="Times New Roman" pitchFamily="18" charset="0"/>
              </a:endParaRPr>
            </a:p>
          </p:txBody>
        </p:sp>
        <p:sp>
          <p:nvSpPr>
            <p:cNvPr id="8" name="Line 6"/>
            <p:cNvSpPr>
              <a:spLocks noChangeShapeType="1"/>
            </p:cNvSpPr>
            <p:nvPr userDrawn="1"/>
          </p:nvSpPr>
          <p:spPr bwMode="auto">
            <a:xfrm>
              <a:off x="0" y="1928"/>
              <a:ext cx="5232" cy="0"/>
            </a:xfrm>
            <a:prstGeom prst="line">
              <a:avLst/>
            </a:prstGeom>
            <a:noFill/>
            <a:ln w="50800">
              <a:solidFill>
                <a:schemeClr val="bg1"/>
              </a:solidFill>
              <a:round/>
              <a:headEnd/>
              <a:tailEnd/>
            </a:ln>
            <a:effectLst/>
          </p:spPr>
          <p:txBody>
            <a:bodyPr/>
            <a:lstStyle/>
            <a:p>
              <a:pPr>
                <a:defRPr/>
              </a:pPr>
              <a:endParaRPr lang="ru-RU"/>
            </a:p>
          </p:txBody>
        </p:sp>
      </p:grpSp>
      <p:sp>
        <p:nvSpPr>
          <p:cNvPr id="52231" name="Rectangle 7"/>
          <p:cNvSpPr>
            <a:spLocks noGrp="1" noChangeArrowheads="1"/>
          </p:cNvSpPr>
          <p:nvPr>
            <p:ph type="ctrTitle"/>
          </p:nvPr>
        </p:nvSpPr>
        <p:spPr>
          <a:xfrm>
            <a:off x="228600" y="1427163"/>
            <a:ext cx="8077200" cy="1609725"/>
          </a:xfrm>
        </p:spPr>
        <p:txBody>
          <a:bodyPr/>
          <a:lstStyle>
            <a:lvl1pPr>
              <a:defRPr sz="4600"/>
            </a:lvl1pPr>
          </a:lstStyle>
          <a:p>
            <a:r>
              <a:rPr lang="ru-RU"/>
              <a:t>Образец заголовка</a:t>
            </a:r>
          </a:p>
        </p:txBody>
      </p:sp>
      <p:sp>
        <p:nvSpPr>
          <p:cNvPr id="52232" name="Rectangle 8"/>
          <p:cNvSpPr>
            <a:spLocks noGrp="1" noChangeArrowheads="1"/>
          </p:cNvSpPr>
          <p:nvPr>
            <p:ph type="subTitle" idx="1"/>
          </p:nvPr>
        </p:nvSpPr>
        <p:spPr>
          <a:xfrm>
            <a:off x="1066800" y="3441700"/>
            <a:ext cx="6629400" cy="1676400"/>
          </a:xfrm>
        </p:spPr>
        <p:txBody>
          <a:bodyPr/>
          <a:lstStyle>
            <a:lvl1pPr marL="0" indent="0">
              <a:buFont typeface="Wingdings" pitchFamily="2" charset="2"/>
              <a:buNone/>
              <a:defRPr/>
            </a:lvl1pPr>
          </a:lstStyle>
          <a:p>
            <a:r>
              <a:rPr lang="ru-RU"/>
              <a:t>Образец подзаголовка</a:t>
            </a:r>
          </a:p>
        </p:txBody>
      </p:sp>
      <p:sp>
        <p:nvSpPr>
          <p:cNvPr id="9" name="Rectangle 9"/>
          <p:cNvSpPr>
            <a:spLocks noGrp="1" noChangeArrowheads="1"/>
          </p:cNvSpPr>
          <p:nvPr>
            <p:ph type="dt" sz="half" idx="10"/>
          </p:nvPr>
        </p:nvSpPr>
        <p:spPr>
          <a:xfrm>
            <a:off x="457200" y="6248400"/>
            <a:ext cx="2133600" cy="471488"/>
          </a:xfrm>
        </p:spPr>
        <p:txBody>
          <a:bodyPr/>
          <a:lstStyle>
            <a:lvl1pPr>
              <a:defRPr smtClean="0"/>
            </a:lvl1pPr>
          </a:lstStyle>
          <a:p>
            <a:pPr>
              <a:defRPr/>
            </a:pPr>
            <a:endParaRPr lang="ru-RU"/>
          </a:p>
        </p:txBody>
      </p:sp>
      <p:sp>
        <p:nvSpPr>
          <p:cNvPr id="10" name="Rectangle 10"/>
          <p:cNvSpPr>
            <a:spLocks noGrp="1" noChangeArrowheads="1"/>
          </p:cNvSpPr>
          <p:nvPr>
            <p:ph type="ftr" sz="quarter" idx="11"/>
          </p:nvPr>
        </p:nvSpPr>
        <p:spPr>
          <a:xfrm>
            <a:off x="3124200" y="6253163"/>
            <a:ext cx="2895600" cy="457200"/>
          </a:xfrm>
        </p:spPr>
        <p:txBody>
          <a:bodyPr/>
          <a:lstStyle>
            <a:lvl1pPr>
              <a:defRPr smtClean="0"/>
            </a:lvl1pPr>
          </a:lstStyle>
          <a:p>
            <a:pPr>
              <a:defRPr/>
            </a:pPr>
            <a:endParaRPr lang="ru-RU"/>
          </a:p>
        </p:txBody>
      </p:sp>
      <p:sp>
        <p:nvSpPr>
          <p:cNvPr id="11" name="Rectangle 11"/>
          <p:cNvSpPr>
            <a:spLocks noGrp="1" noChangeArrowheads="1"/>
          </p:cNvSpPr>
          <p:nvPr>
            <p:ph type="sldNum" sz="quarter" idx="12"/>
          </p:nvPr>
        </p:nvSpPr>
        <p:spPr>
          <a:xfrm>
            <a:off x="6553200" y="6248400"/>
            <a:ext cx="2133600" cy="471488"/>
          </a:xfrm>
        </p:spPr>
        <p:txBody>
          <a:bodyPr/>
          <a:lstStyle>
            <a:lvl1pPr>
              <a:defRPr smtClean="0"/>
            </a:lvl1pPr>
          </a:lstStyle>
          <a:p>
            <a:pPr>
              <a:defRPr/>
            </a:pPr>
            <a:fld id="{97BCA189-98E3-4D32-A8C0-F7A7B262EA21}" type="slidenum">
              <a:rPr lang="ru-RU"/>
              <a:pPr>
                <a:defRPr/>
              </a:pPr>
              <a:t>‹#›</a:t>
            </a:fld>
            <a:endParaRPr lang="ru-RU"/>
          </a:p>
        </p:txBody>
      </p:sp>
    </p:spTree>
  </p:cSld>
  <p:clrMapOvr>
    <a:masterClrMapping/>
  </p:clrMapOvr>
  <p:transition>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38D0312F-D3F9-42C2-9E0C-D2236358FD7B}" type="slidenum">
              <a:rPr lang="ru-RU"/>
              <a:pPr>
                <a:defRPr/>
              </a:pPr>
              <a:t>‹#›</a:t>
            </a:fld>
            <a:endParaRPr lang="ru-RU"/>
          </a:p>
        </p:txBody>
      </p:sp>
    </p:spTree>
  </p:cSld>
  <p:clrMapOvr>
    <a:masterClrMapping/>
  </p:clrMapOvr>
  <p:transition>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818F839B-1773-4FC7-8660-9AE348BC6CBD}" type="slidenum">
              <a:rPr lang="ru-RU"/>
              <a:pPr>
                <a:defRPr/>
              </a:pPr>
              <a:t>‹#›</a:t>
            </a:fld>
            <a:endParaRPr lang="ru-RU"/>
          </a:p>
        </p:txBody>
      </p:sp>
    </p:spTree>
  </p:cSld>
  <p:clrMapOvr>
    <a:masterClrMapping/>
  </p:clrMapOvr>
  <p:transition>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8"/>
          <p:cNvSpPr>
            <a:spLocks noGrp="1" noChangeArrowheads="1"/>
          </p:cNvSpPr>
          <p:nvPr>
            <p:ph type="dt" sz="half" idx="10"/>
          </p:nvPr>
        </p:nvSpPr>
        <p:spPr>
          <a:ln/>
        </p:spPr>
        <p:txBody>
          <a:bodyPr/>
          <a:lstStyle>
            <a:lvl1pPr>
              <a:defRPr/>
            </a:lvl1pPr>
          </a:lstStyle>
          <a:p>
            <a:pPr>
              <a:defRPr/>
            </a:pPr>
            <a:endParaRPr lang="ru-RU"/>
          </a:p>
        </p:txBody>
      </p:sp>
      <p:sp>
        <p:nvSpPr>
          <p:cNvPr id="6" name="Rectangle 9"/>
          <p:cNvSpPr>
            <a:spLocks noGrp="1" noChangeArrowheads="1"/>
          </p:cNvSpPr>
          <p:nvPr>
            <p:ph type="ftr" sz="quarter" idx="11"/>
          </p:nvPr>
        </p:nvSpPr>
        <p:spPr>
          <a:ln/>
        </p:spPr>
        <p:txBody>
          <a:bodyPr/>
          <a:lstStyle>
            <a:lvl1pPr>
              <a:defRPr/>
            </a:lvl1pPr>
          </a:lstStyle>
          <a:p>
            <a:pPr>
              <a:defRPr/>
            </a:pPr>
            <a:endParaRPr lang="ru-RU"/>
          </a:p>
        </p:txBody>
      </p:sp>
      <p:sp>
        <p:nvSpPr>
          <p:cNvPr id="7" name="Rectangle 10"/>
          <p:cNvSpPr>
            <a:spLocks noGrp="1" noChangeArrowheads="1"/>
          </p:cNvSpPr>
          <p:nvPr>
            <p:ph type="sldNum" sz="quarter" idx="12"/>
          </p:nvPr>
        </p:nvSpPr>
        <p:spPr>
          <a:ln/>
        </p:spPr>
        <p:txBody>
          <a:bodyPr/>
          <a:lstStyle>
            <a:lvl1pPr>
              <a:defRPr/>
            </a:lvl1pPr>
          </a:lstStyle>
          <a:p>
            <a:pPr>
              <a:defRPr/>
            </a:pPr>
            <a:fld id="{71D6094C-CEFF-4FDB-B189-A3C5CC0479B6}" type="slidenum">
              <a:rPr lang="ru-RU"/>
              <a:pPr>
                <a:defRPr/>
              </a:pPr>
              <a:t>‹#›</a:t>
            </a:fld>
            <a:endParaRPr lang="ru-RU"/>
          </a:p>
        </p:txBody>
      </p:sp>
    </p:spTree>
  </p:cSld>
  <p:clrMapOvr>
    <a:masterClrMapping/>
  </p:clrMapOvr>
  <p:transition>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8"/>
          <p:cNvSpPr>
            <a:spLocks noGrp="1" noChangeArrowheads="1"/>
          </p:cNvSpPr>
          <p:nvPr>
            <p:ph type="dt" sz="half" idx="10"/>
          </p:nvPr>
        </p:nvSpPr>
        <p:spPr>
          <a:ln/>
        </p:spPr>
        <p:txBody>
          <a:bodyPr/>
          <a:lstStyle>
            <a:lvl1pPr>
              <a:defRPr/>
            </a:lvl1pPr>
          </a:lstStyle>
          <a:p>
            <a:pPr>
              <a:defRPr/>
            </a:pPr>
            <a:endParaRPr lang="ru-RU"/>
          </a:p>
        </p:txBody>
      </p:sp>
      <p:sp>
        <p:nvSpPr>
          <p:cNvPr id="8" name="Rectangle 9"/>
          <p:cNvSpPr>
            <a:spLocks noGrp="1" noChangeArrowheads="1"/>
          </p:cNvSpPr>
          <p:nvPr>
            <p:ph type="ftr" sz="quarter" idx="11"/>
          </p:nvPr>
        </p:nvSpPr>
        <p:spPr>
          <a:ln/>
        </p:spPr>
        <p:txBody>
          <a:bodyPr/>
          <a:lstStyle>
            <a:lvl1pPr>
              <a:defRPr/>
            </a:lvl1pPr>
          </a:lstStyle>
          <a:p>
            <a:pPr>
              <a:defRPr/>
            </a:pPr>
            <a:endParaRPr lang="ru-RU"/>
          </a:p>
        </p:txBody>
      </p:sp>
      <p:sp>
        <p:nvSpPr>
          <p:cNvPr id="9" name="Rectangle 10"/>
          <p:cNvSpPr>
            <a:spLocks noGrp="1" noChangeArrowheads="1"/>
          </p:cNvSpPr>
          <p:nvPr>
            <p:ph type="sldNum" sz="quarter" idx="12"/>
          </p:nvPr>
        </p:nvSpPr>
        <p:spPr>
          <a:ln/>
        </p:spPr>
        <p:txBody>
          <a:bodyPr/>
          <a:lstStyle>
            <a:lvl1pPr>
              <a:defRPr/>
            </a:lvl1pPr>
          </a:lstStyle>
          <a:p>
            <a:pPr>
              <a:defRPr/>
            </a:pPr>
            <a:fld id="{E8A0D950-BF99-46FA-94D5-3EE1A9ED5F91}" type="slidenum">
              <a:rPr lang="ru-RU"/>
              <a:pPr>
                <a:defRPr/>
              </a:pPr>
              <a:t>‹#›</a:t>
            </a:fld>
            <a:endParaRPr lang="ru-RU"/>
          </a:p>
        </p:txBody>
      </p:sp>
    </p:spTree>
  </p:cSld>
  <p:clrMapOvr>
    <a:masterClrMapping/>
  </p:clrMapOvr>
  <p:transition>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8"/>
          <p:cNvSpPr>
            <a:spLocks noGrp="1" noChangeArrowheads="1"/>
          </p:cNvSpPr>
          <p:nvPr>
            <p:ph type="dt" sz="half" idx="10"/>
          </p:nvPr>
        </p:nvSpPr>
        <p:spPr>
          <a:ln/>
        </p:spPr>
        <p:txBody>
          <a:bodyPr/>
          <a:lstStyle>
            <a:lvl1pPr>
              <a:defRPr/>
            </a:lvl1pPr>
          </a:lstStyle>
          <a:p>
            <a:pPr>
              <a:defRPr/>
            </a:pPr>
            <a:endParaRPr lang="ru-RU"/>
          </a:p>
        </p:txBody>
      </p:sp>
      <p:sp>
        <p:nvSpPr>
          <p:cNvPr id="4" name="Rectangle 9"/>
          <p:cNvSpPr>
            <a:spLocks noGrp="1" noChangeArrowheads="1"/>
          </p:cNvSpPr>
          <p:nvPr>
            <p:ph type="ftr" sz="quarter" idx="11"/>
          </p:nvPr>
        </p:nvSpPr>
        <p:spPr>
          <a:ln/>
        </p:spPr>
        <p:txBody>
          <a:bodyPr/>
          <a:lstStyle>
            <a:lvl1pPr>
              <a:defRPr/>
            </a:lvl1pPr>
          </a:lstStyle>
          <a:p>
            <a:pPr>
              <a:defRPr/>
            </a:pPr>
            <a:endParaRPr lang="ru-RU"/>
          </a:p>
        </p:txBody>
      </p:sp>
      <p:sp>
        <p:nvSpPr>
          <p:cNvPr id="5" name="Rectangle 10"/>
          <p:cNvSpPr>
            <a:spLocks noGrp="1" noChangeArrowheads="1"/>
          </p:cNvSpPr>
          <p:nvPr>
            <p:ph type="sldNum" sz="quarter" idx="12"/>
          </p:nvPr>
        </p:nvSpPr>
        <p:spPr>
          <a:ln/>
        </p:spPr>
        <p:txBody>
          <a:bodyPr/>
          <a:lstStyle>
            <a:lvl1pPr>
              <a:defRPr/>
            </a:lvl1pPr>
          </a:lstStyle>
          <a:p>
            <a:pPr>
              <a:defRPr/>
            </a:pPr>
            <a:fld id="{1FC0E54A-BCD7-4C69-BC33-F9D1B23D925F}" type="slidenum">
              <a:rPr lang="ru-RU"/>
              <a:pPr>
                <a:defRPr/>
              </a:pPr>
              <a:t>‹#›</a:t>
            </a:fld>
            <a:endParaRPr lang="ru-RU"/>
          </a:p>
        </p:txBody>
      </p:sp>
    </p:spTree>
  </p:cSld>
  <p:clrMapOvr>
    <a:masterClrMapping/>
  </p:clrMapOvr>
  <p:transition>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ru-RU"/>
          </a:p>
        </p:txBody>
      </p:sp>
      <p:sp>
        <p:nvSpPr>
          <p:cNvPr id="3" name="Rectangle 9"/>
          <p:cNvSpPr>
            <a:spLocks noGrp="1" noChangeArrowheads="1"/>
          </p:cNvSpPr>
          <p:nvPr>
            <p:ph type="ftr" sz="quarter" idx="11"/>
          </p:nvPr>
        </p:nvSpPr>
        <p:spPr>
          <a:ln/>
        </p:spPr>
        <p:txBody>
          <a:bodyPr/>
          <a:lstStyle>
            <a:lvl1pPr>
              <a:defRPr/>
            </a:lvl1pPr>
          </a:lstStyle>
          <a:p>
            <a:pPr>
              <a:defRPr/>
            </a:pPr>
            <a:endParaRPr lang="ru-RU"/>
          </a:p>
        </p:txBody>
      </p:sp>
      <p:sp>
        <p:nvSpPr>
          <p:cNvPr id="4" name="Rectangle 10"/>
          <p:cNvSpPr>
            <a:spLocks noGrp="1" noChangeArrowheads="1"/>
          </p:cNvSpPr>
          <p:nvPr>
            <p:ph type="sldNum" sz="quarter" idx="12"/>
          </p:nvPr>
        </p:nvSpPr>
        <p:spPr>
          <a:ln/>
        </p:spPr>
        <p:txBody>
          <a:bodyPr/>
          <a:lstStyle>
            <a:lvl1pPr>
              <a:defRPr/>
            </a:lvl1pPr>
          </a:lstStyle>
          <a:p>
            <a:pPr>
              <a:defRPr/>
            </a:pPr>
            <a:fld id="{94AD51AE-A4FC-40CD-9AA8-FD4388F78F7C}" type="slidenum">
              <a:rPr lang="ru-RU"/>
              <a:pPr>
                <a:defRPr/>
              </a:pPr>
              <a:t>‹#›</a:t>
            </a:fld>
            <a:endParaRPr lang="ru-RU"/>
          </a:p>
        </p:txBody>
      </p:sp>
    </p:spTree>
  </p:cSld>
  <p:clrMapOvr>
    <a:masterClrMapping/>
  </p:clrMapOvr>
  <p:transition>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a:ln/>
        </p:spPr>
        <p:txBody>
          <a:bodyPr/>
          <a:lstStyle>
            <a:lvl1pPr>
              <a:defRPr/>
            </a:lvl1pPr>
          </a:lstStyle>
          <a:p>
            <a:pPr>
              <a:defRPr/>
            </a:pPr>
            <a:endParaRPr lang="ru-RU"/>
          </a:p>
        </p:txBody>
      </p:sp>
      <p:sp>
        <p:nvSpPr>
          <p:cNvPr id="6" name="Rectangle 9"/>
          <p:cNvSpPr>
            <a:spLocks noGrp="1" noChangeArrowheads="1"/>
          </p:cNvSpPr>
          <p:nvPr>
            <p:ph type="ftr" sz="quarter" idx="11"/>
          </p:nvPr>
        </p:nvSpPr>
        <p:spPr>
          <a:ln/>
        </p:spPr>
        <p:txBody>
          <a:bodyPr/>
          <a:lstStyle>
            <a:lvl1pPr>
              <a:defRPr/>
            </a:lvl1pPr>
          </a:lstStyle>
          <a:p>
            <a:pPr>
              <a:defRPr/>
            </a:pPr>
            <a:endParaRPr lang="ru-RU"/>
          </a:p>
        </p:txBody>
      </p:sp>
      <p:sp>
        <p:nvSpPr>
          <p:cNvPr id="7" name="Rectangle 10"/>
          <p:cNvSpPr>
            <a:spLocks noGrp="1" noChangeArrowheads="1"/>
          </p:cNvSpPr>
          <p:nvPr>
            <p:ph type="sldNum" sz="quarter" idx="12"/>
          </p:nvPr>
        </p:nvSpPr>
        <p:spPr>
          <a:ln/>
        </p:spPr>
        <p:txBody>
          <a:bodyPr/>
          <a:lstStyle>
            <a:lvl1pPr>
              <a:defRPr/>
            </a:lvl1pPr>
          </a:lstStyle>
          <a:p>
            <a:pPr>
              <a:defRPr/>
            </a:pPr>
            <a:fld id="{CFADB4B5-93C0-4ACF-A95D-378E702FCC14}" type="slidenum">
              <a:rPr lang="ru-RU"/>
              <a:pPr>
                <a:defRPr/>
              </a:pPr>
              <a:t>‹#›</a:t>
            </a:fld>
            <a:endParaRPr lang="ru-RU"/>
          </a:p>
        </p:txBody>
      </p:sp>
    </p:spTree>
  </p:cSld>
  <p:clrMapOvr>
    <a:masterClrMapping/>
  </p:clrMapOvr>
  <p:transition>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a:ln/>
        </p:spPr>
        <p:txBody>
          <a:bodyPr/>
          <a:lstStyle>
            <a:lvl1pPr>
              <a:defRPr/>
            </a:lvl1pPr>
          </a:lstStyle>
          <a:p>
            <a:pPr>
              <a:defRPr/>
            </a:pPr>
            <a:endParaRPr lang="ru-RU"/>
          </a:p>
        </p:txBody>
      </p:sp>
      <p:sp>
        <p:nvSpPr>
          <p:cNvPr id="6" name="Rectangle 9"/>
          <p:cNvSpPr>
            <a:spLocks noGrp="1" noChangeArrowheads="1"/>
          </p:cNvSpPr>
          <p:nvPr>
            <p:ph type="ftr" sz="quarter" idx="11"/>
          </p:nvPr>
        </p:nvSpPr>
        <p:spPr>
          <a:ln/>
        </p:spPr>
        <p:txBody>
          <a:bodyPr/>
          <a:lstStyle>
            <a:lvl1pPr>
              <a:defRPr/>
            </a:lvl1pPr>
          </a:lstStyle>
          <a:p>
            <a:pPr>
              <a:defRPr/>
            </a:pPr>
            <a:endParaRPr lang="ru-RU"/>
          </a:p>
        </p:txBody>
      </p:sp>
      <p:sp>
        <p:nvSpPr>
          <p:cNvPr id="7" name="Rectangle 10"/>
          <p:cNvSpPr>
            <a:spLocks noGrp="1" noChangeArrowheads="1"/>
          </p:cNvSpPr>
          <p:nvPr>
            <p:ph type="sldNum" sz="quarter" idx="12"/>
          </p:nvPr>
        </p:nvSpPr>
        <p:spPr>
          <a:ln/>
        </p:spPr>
        <p:txBody>
          <a:bodyPr/>
          <a:lstStyle>
            <a:lvl1pPr>
              <a:defRPr/>
            </a:lvl1pPr>
          </a:lstStyle>
          <a:p>
            <a:pPr>
              <a:defRPr/>
            </a:pPr>
            <a:fld id="{0BE5B287-AE5A-4C87-BC43-650B4693D8E1}" type="slidenum">
              <a:rPr lang="ru-RU"/>
              <a:pPr>
                <a:defRPr/>
              </a:pPr>
              <a:t>‹#›</a:t>
            </a:fld>
            <a:endParaRPr lang="ru-RU"/>
          </a:p>
        </p:txBody>
      </p:sp>
    </p:spTree>
  </p:cSld>
  <p:clrMapOvr>
    <a:masterClrMapping/>
  </p:clrMapOvr>
  <p:transition>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A80488B5-8658-4961-9E61-E19A3E42E836}" type="slidenum">
              <a:rPr lang="ru-RU"/>
              <a:pPr>
                <a:defRPr/>
              </a:pPr>
              <a:t>‹#›</a:t>
            </a:fld>
            <a:endParaRPr lang="ru-RU"/>
          </a:p>
        </p:txBody>
      </p:sp>
    </p:spTree>
  </p:cSld>
  <p:clrMapOvr>
    <a:masterClrMapping/>
  </p:clrMapOvr>
  <p:transition>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50013" y="228600"/>
            <a:ext cx="2084387"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95263" y="228600"/>
            <a:ext cx="61023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7E4729A8-1517-47B2-AB7B-506671919A15}" type="slidenum">
              <a:rPr lang="ru-RU"/>
              <a:pPr>
                <a:defRPr/>
              </a:pPr>
              <a:t>‹#›</a:t>
            </a:fld>
            <a:endParaRPr lang="ru-RU"/>
          </a:p>
        </p:txBody>
      </p:sp>
    </p:spTree>
  </p:cSld>
  <p:clrMapOvr>
    <a:masterClrMapping/>
  </p:clrMapOvr>
  <p:transition>
    <p:cover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263" y="228600"/>
            <a:ext cx="8015287" cy="9144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09600" y="1600200"/>
            <a:ext cx="3886200" cy="4419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3886200" cy="4419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8"/>
          <p:cNvSpPr>
            <a:spLocks noGrp="1" noChangeArrowheads="1"/>
          </p:cNvSpPr>
          <p:nvPr>
            <p:ph type="dt" sz="half" idx="10"/>
          </p:nvPr>
        </p:nvSpPr>
        <p:spPr>
          <a:ln/>
        </p:spPr>
        <p:txBody>
          <a:bodyPr/>
          <a:lstStyle>
            <a:lvl1pPr>
              <a:defRPr/>
            </a:lvl1pPr>
          </a:lstStyle>
          <a:p>
            <a:pPr>
              <a:defRPr/>
            </a:pPr>
            <a:endParaRPr lang="ru-RU"/>
          </a:p>
        </p:txBody>
      </p:sp>
      <p:sp>
        <p:nvSpPr>
          <p:cNvPr id="6" name="Rectangle 9"/>
          <p:cNvSpPr>
            <a:spLocks noGrp="1" noChangeArrowheads="1"/>
          </p:cNvSpPr>
          <p:nvPr>
            <p:ph type="ftr" sz="quarter" idx="11"/>
          </p:nvPr>
        </p:nvSpPr>
        <p:spPr>
          <a:ln/>
        </p:spPr>
        <p:txBody>
          <a:bodyPr/>
          <a:lstStyle>
            <a:lvl1pPr>
              <a:defRPr/>
            </a:lvl1pPr>
          </a:lstStyle>
          <a:p>
            <a:pPr>
              <a:defRPr/>
            </a:pPr>
            <a:endParaRPr lang="ru-RU"/>
          </a:p>
        </p:txBody>
      </p:sp>
      <p:sp>
        <p:nvSpPr>
          <p:cNvPr id="7" name="Rectangle 10"/>
          <p:cNvSpPr>
            <a:spLocks noGrp="1" noChangeArrowheads="1"/>
          </p:cNvSpPr>
          <p:nvPr>
            <p:ph type="sldNum" sz="quarter" idx="12"/>
          </p:nvPr>
        </p:nvSpPr>
        <p:spPr>
          <a:ln/>
        </p:spPr>
        <p:txBody>
          <a:bodyPr/>
          <a:lstStyle>
            <a:lvl1pPr>
              <a:defRPr/>
            </a:lvl1pPr>
          </a:lstStyle>
          <a:p>
            <a:pPr>
              <a:defRPr/>
            </a:pPr>
            <a:fld id="{A0D5F3D2-76F5-4CCB-9058-A9FEFA6834BB}" type="slidenum">
              <a:rPr lang="ru-RU"/>
              <a:pPr>
                <a:defRPr/>
              </a:pPr>
              <a:t>‹#›</a:t>
            </a:fld>
            <a:endParaRPr lang="ru-RU"/>
          </a:p>
        </p:txBody>
      </p:sp>
    </p:spTree>
  </p:cSld>
  <p:clrMapOvr>
    <a:masterClrMapping/>
  </p:clrMapOvr>
  <p:transition>
    <p:cover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381000"/>
            <a:ext cx="8229600" cy="5715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193A200C-0DA3-4175-9F24-A22CB0A710A4}"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228600"/>
            <a:ext cx="854075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301625" y="1600200"/>
            <a:ext cx="4194175" cy="44989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194175" cy="44989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301625" y="6245225"/>
            <a:ext cx="2289175" cy="47625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5225"/>
            <a:ext cx="2289175" cy="476250"/>
          </a:xfrm>
        </p:spPr>
        <p:txBody>
          <a:bodyPr/>
          <a:lstStyle>
            <a:lvl1pPr>
              <a:defRPr/>
            </a:lvl1pPr>
          </a:lstStyle>
          <a:p>
            <a:fld id="{7FA2345D-18CA-4686-A037-7F1DB12FBE7E}"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2400"/>
            <a:ext cx="8686800" cy="6096000"/>
            <a:chOff x="0" y="96"/>
            <a:chExt cx="5472" cy="3840"/>
          </a:xfrm>
        </p:grpSpPr>
        <p:sp>
          <p:nvSpPr>
            <p:cNvPr id="51203" name="AutoShape 3"/>
            <p:cNvSpPr>
              <a:spLocks noChangeArrowheads="1"/>
            </p:cNvSpPr>
            <p:nvPr/>
          </p:nvSpPr>
          <p:spPr bwMode="auto">
            <a:xfrm>
              <a:off x="240" y="336"/>
              <a:ext cx="5232" cy="3600"/>
            </a:xfrm>
            <a:prstGeom prst="roundRect">
              <a:avLst>
                <a:gd name="adj" fmla="val 13727"/>
              </a:avLst>
            </a:prstGeom>
            <a:noFill/>
            <a:ln w="50800">
              <a:solidFill>
                <a:schemeClr val="bg2"/>
              </a:solidFill>
              <a:round/>
              <a:headEnd/>
              <a:tailEnd/>
            </a:ln>
            <a:effectLst/>
          </p:spPr>
          <p:txBody>
            <a:bodyPr wrap="none" anchor="ctr"/>
            <a:lstStyle/>
            <a:p>
              <a:pPr>
                <a:defRPr/>
              </a:pPr>
              <a:endParaRPr lang="ru-RU" sz="2400">
                <a:latin typeface="Times New Roman" pitchFamily="18" charset="0"/>
              </a:endParaRPr>
            </a:p>
          </p:txBody>
        </p:sp>
        <p:sp>
          <p:nvSpPr>
            <p:cNvPr id="51204" name="AutoShape 4"/>
            <p:cNvSpPr>
              <a:spLocks noChangeArrowheads="1"/>
            </p:cNvSpPr>
            <p:nvPr/>
          </p:nvSpPr>
          <p:spPr bwMode="blackWhite">
            <a:xfrm>
              <a:off x="0" y="96"/>
              <a:ext cx="5376" cy="768"/>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6499" y="0"/>
                </a:cxn>
                <a:cxn ang="0">
                  <a:pos x="7000" y="500"/>
                </a:cxn>
                <a:cxn ang="0">
                  <a:pos x="6500" y="1000"/>
                </a:cxn>
                <a:cxn ang="0">
                  <a:pos x="0" y="1000"/>
                </a:cxn>
              </a:cxnLst>
              <a:rect l="T0" t="T1" r="T2" b="T3"/>
              <a:pathLst>
                <a:path w="7000" h="1000">
                  <a:moveTo>
                    <a:pt x="0" y="0"/>
                  </a:moveTo>
                  <a:lnTo>
                    <a:pt x="6499" y="0"/>
                  </a:lnTo>
                  <a:cubicBezTo>
                    <a:pt x="6776" y="0"/>
                    <a:pt x="7000" y="223"/>
                    <a:pt x="7000" y="500"/>
                  </a:cubicBezTo>
                  <a:cubicBezTo>
                    <a:pt x="7000" y="776"/>
                    <a:pt x="6776" y="999"/>
                    <a:pt x="6500" y="1000"/>
                  </a:cubicBezTo>
                  <a:lnTo>
                    <a:pt x="0" y="1000"/>
                  </a:lnTo>
                  <a:close/>
                </a:path>
              </a:pathLst>
            </a:custGeom>
            <a:solidFill>
              <a:schemeClr val="folHlink"/>
            </a:solidFill>
            <a:ln w="9525">
              <a:noFill/>
              <a:miter lim="800000"/>
              <a:headEnd/>
              <a:tailEnd/>
            </a:ln>
          </p:spPr>
          <p:txBody>
            <a:bodyPr/>
            <a:lstStyle/>
            <a:p>
              <a:pPr algn="l">
                <a:defRPr/>
              </a:pPr>
              <a:endParaRPr lang="ru-RU" sz="2400">
                <a:latin typeface="Times New Roman" pitchFamily="18" charset="0"/>
              </a:endParaRPr>
            </a:p>
          </p:txBody>
        </p:sp>
        <p:sp>
          <p:nvSpPr>
            <p:cNvPr id="51205" name="Line 5"/>
            <p:cNvSpPr>
              <a:spLocks noChangeShapeType="1"/>
            </p:cNvSpPr>
            <p:nvPr/>
          </p:nvSpPr>
          <p:spPr bwMode="auto">
            <a:xfrm>
              <a:off x="0" y="768"/>
              <a:ext cx="5088" cy="0"/>
            </a:xfrm>
            <a:prstGeom prst="line">
              <a:avLst/>
            </a:prstGeom>
            <a:noFill/>
            <a:ln w="38100">
              <a:solidFill>
                <a:schemeClr val="bg1"/>
              </a:solidFill>
              <a:round/>
              <a:headEnd/>
              <a:tailEnd/>
            </a:ln>
            <a:effectLst/>
          </p:spPr>
          <p:txBody>
            <a:bodyPr/>
            <a:lstStyle/>
            <a:p>
              <a:pPr>
                <a:defRPr/>
              </a:pPr>
              <a:endParaRPr lang="ru-RU"/>
            </a:p>
          </p:txBody>
        </p:sp>
      </p:grpSp>
      <p:sp>
        <p:nvSpPr>
          <p:cNvPr id="1027" name="Rectangle 6"/>
          <p:cNvSpPr>
            <a:spLocks noGrp="1" noChangeArrowheads="1"/>
          </p:cNvSpPr>
          <p:nvPr>
            <p:ph type="title"/>
          </p:nvPr>
        </p:nvSpPr>
        <p:spPr bwMode="auto">
          <a:xfrm>
            <a:off x="195263" y="228600"/>
            <a:ext cx="8015287"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8" name="Rectangle 7"/>
          <p:cNvSpPr>
            <a:spLocks noGrp="1" noChangeArrowheads="1"/>
          </p:cNvSpPr>
          <p:nvPr>
            <p:ph type="body" idx="1"/>
          </p:nvPr>
        </p:nvSpPr>
        <p:spPr bwMode="auto">
          <a:xfrm>
            <a:off x="609600" y="1600200"/>
            <a:ext cx="79248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1208"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ru-RU"/>
          </a:p>
        </p:txBody>
      </p:sp>
      <p:sp>
        <p:nvSpPr>
          <p:cNvPr id="51209"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ru-RU"/>
          </a:p>
        </p:txBody>
      </p:sp>
      <p:sp>
        <p:nvSpPr>
          <p:cNvPr id="51210"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Black" pitchFamily="34" charset="0"/>
              </a:defRPr>
            </a:lvl1pPr>
          </a:lstStyle>
          <a:p>
            <a:pPr>
              <a:defRPr/>
            </a:pPr>
            <a:fld id="{3BE3899E-2204-4DEE-B10F-B1155CA1305F}"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12"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3" r:id="rId13"/>
    <p:sldLayoutId id="2147483714" r:id="rId14"/>
  </p:sldLayoutIdLst>
  <p:transition>
    <p:cover dir="u"/>
  </p:transition>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Arial" charset="0"/>
        </a:defRPr>
      </a:lvl2pPr>
      <a:lvl3pPr algn="l" rtl="0" eaLnBrk="0" fontAlgn="base" hangingPunct="0">
        <a:spcBef>
          <a:spcPct val="0"/>
        </a:spcBef>
        <a:spcAft>
          <a:spcPct val="0"/>
        </a:spcAft>
        <a:defRPr sz="4200">
          <a:solidFill>
            <a:schemeClr val="tx2"/>
          </a:solidFill>
          <a:latin typeface="Arial" charset="0"/>
        </a:defRPr>
      </a:lvl3pPr>
      <a:lvl4pPr algn="l" rtl="0" eaLnBrk="0" fontAlgn="base" hangingPunct="0">
        <a:spcBef>
          <a:spcPct val="0"/>
        </a:spcBef>
        <a:spcAft>
          <a:spcPct val="0"/>
        </a:spcAft>
        <a:defRPr sz="4200">
          <a:solidFill>
            <a:schemeClr val="tx2"/>
          </a:solidFill>
          <a:latin typeface="Arial" charset="0"/>
        </a:defRPr>
      </a:lvl4pPr>
      <a:lvl5pPr algn="l" rtl="0" eaLnBrk="0" fontAlgn="base" hangingPunct="0">
        <a:spcBef>
          <a:spcPct val="0"/>
        </a:spcBef>
        <a:spcAft>
          <a:spcPct val="0"/>
        </a:spcAft>
        <a:defRPr sz="4200">
          <a:solidFill>
            <a:schemeClr val="tx2"/>
          </a:solidFill>
          <a:latin typeface="Arial" charset="0"/>
        </a:defRPr>
      </a:lvl5pPr>
      <a:lvl6pPr marL="457200" algn="l" rtl="0" fontAlgn="base">
        <a:spcBef>
          <a:spcPct val="0"/>
        </a:spcBef>
        <a:spcAft>
          <a:spcPct val="0"/>
        </a:spcAft>
        <a:defRPr sz="4200">
          <a:solidFill>
            <a:schemeClr val="tx2"/>
          </a:solidFill>
          <a:latin typeface="Arial" charset="0"/>
        </a:defRPr>
      </a:lvl6pPr>
      <a:lvl7pPr marL="914400" algn="l" rtl="0" fontAlgn="base">
        <a:spcBef>
          <a:spcPct val="0"/>
        </a:spcBef>
        <a:spcAft>
          <a:spcPct val="0"/>
        </a:spcAft>
        <a:defRPr sz="4200">
          <a:solidFill>
            <a:schemeClr val="tx2"/>
          </a:solidFill>
          <a:latin typeface="Arial" charset="0"/>
        </a:defRPr>
      </a:lvl7pPr>
      <a:lvl8pPr marL="1371600" algn="l" rtl="0" fontAlgn="base">
        <a:spcBef>
          <a:spcPct val="0"/>
        </a:spcBef>
        <a:spcAft>
          <a:spcPct val="0"/>
        </a:spcAft>
        <a:defRPr sz="4200">
          <a:solidFill>
            <a:schemeClr val="tx2"/>
          </a:solidFill>
          <a:latin typeface="Arial" charset="0"/>
        </a:defRPr>
      </a:lvl8pPr>
      <a:lvl9pPr marL="1828800" algn="l" rtl="0" fontAlgn="base">
        <a:spcBef>
          <a:spcPct val="0"/>
        </a:spcBef>
        <a:spcAft>
          <a:spcPct val="0"/>
        </a:spcAft>
        <a:defRPr sz="4200">
          <a:solidFill>
            <a:schemeClr val="tx2"/>
          </a:solidFill>
          <a:latin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pitchFamily="2" charset="2"/>
        <a:buChar char="l"/>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hlink"/>
        </a:buClr>
        <a:buSzPct val="60000"/>
        <a:buFont typeface="Wingdings" pitchFamily="2" charset="2"/>
        <a:buChar char="l"/>
        <a:defRPr sz="2000">
          <a:solidFill>
            <a:schemeClr val="tx1"/>
          </a:solidFill>
          <a:latin typeface="+mn-lt"/>
        </a:defRPr>
      </a:lvl4pPr>
      <a:lvl5pPr marL="2057400" indent="-228600" algn="l" rtl="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mn-lt"/>
        </a:defRPr>
      </a:lvl5pPr>
      <a:lvl6pPr marL="25146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6pPr>
      <a:lvl7pPr marL="29718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7pPr>
      <a:lvl8pPr marL="34290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8pPr>
      <a:lvl9pPr marL="38862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ru.wikipedia.org/wiki/%D0%AD%D0%BB%D0%B5%D0%BA%D1%82%D1%80%D0%B8%D1%87%D0%B5%D1%81%D0%BA%D0%B0%D1%8F_%D1%8D%D0%BD%D0%B5%D1%80%D0%B3%D0%B8%D1%8F" TargetMode="External"/><Relationship Id="rId2" Type="http://schemas.openxmlformats.org/officeDocument/2006/relationships/hyperlink" Target="http://ru.wikipedia.org/wiki/%D0%AD%D0%BB%D0%B5%D0%BA%D1%82%D1%80%D0%BE%D1%81%D1%82%D0%B0%D0%BD%D1%86%D0%B8%D1%8F" TargetMode="External"/><Relationship Id="rId1" Type="http://schemas.openxmlformats.org/officeDocument/2006/relationships/slideLayout" Target="../slideLayouts/slideLayout2.xml"/><Relationship Id="rId4" Type="http://schemas.openxmlformats.org/officeDocument/2006/relationships/image" Target="../media/image11.gif"/></Relationships>
</file>

<file path=ppt/slides/_rels/slide4.xml.rels><?xml version="1.0" encoding="UTF-8" standalone="yes"?>
<Relationships xmlns="http://schemas.openxmlformats.org/package/2006/relationships"><Relationship Id="rId8" Type="http://schemas.openxmlformats.org/officeDocument/2006/relationships/slide" Target="slide53.xml"/><Relationship Id="rId3" Type="http://schemas.openxmlformats.org/officeDocument/2006/relationships/slide" Target="slide37.xml"/><Relationship Id="rId7" Type="http://schemas.openxmlformats.org/officeDocument/2006/relationships/slide" Target="slide50.xml"/><Relationship Id="rId2" Type="http://schemas.openxmlformats.org/officeDocument/2006/relationships/slide" Target="slide24.xml"/><Relationship Id="rId1" Type="http://schemas.openxmlformats.org/officeDocument/2006/relationships/slideLayout" Target="../slideLayouts/slideLayout6.xml"/><Relationship Id="rId6" Type="http://schemas.openxmlformats.org/officeDocument/2006/relationships/slide" Target="slide5.xml"/><Relationship Id="rId5" Type="http://schemas.openxmlformats.org/officeDocument/2006/relationships/slide" Target="slide51.xml"/><Relationship Id="rId4" Type="http://schemas.openxmlformats.org/officeDocument/2006/relationships/slide" Target="slide52.xml"/><Relationship Id="rId9" Type="http://schemas.openxmlformats.org/officeDocument/2006/relationships/slide" Target="slide54.xml"/></Relationships>
</file>

<file path=ppt/slides/_rels/slide5.xml.rels><?xml version="1.0" encoding="UTF-8" standalone="yes"?>
<Relationships xmlns="http://schemas.openxmlformats.org/package/2006/relationships"><Relationship Id="rId8" Type="http://schemas.openxmlformats.org/officeDocument/2006/relationships/hyperlink" Target="http://ru.wikipedia.org/wiki/%D0%AD%D0%BB%D0%B5%D0%BA%D1%82%D1%80%D0%BE%D0%B3%D0%B5%D0%BD%D0%B5%D1%80%D0%B0%D1%82%D0%BE%D1%80" TargetMode="External"/><Relationship Id="rId3" Type="http://schemas.openxmlformats.org/officeDocument/2006/relationships/image" Target="../media/image13.jpeg"/><Relationship Id="rId7" Type="http://schemas.openxmlformats.org/officeDocument/2006/relationships/hyperlink" Target="http://ru.wikipedia.org/wiki/%D0%92%D0%B0%D0%BB" TargetMode="Externa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hyperlink" Target="http://ru.wikipedia.org/wiki/%D0%A2%D0%BE%D0%BF%D0%BB%D0%B8%D0%B2%D0%BE" TargetMode="External"/><Relationship Id="rId5" Type="http://schemas.openxmlformats.org/officeDocument/2006/relationships/hyperlink" Target="http://ru.wikipedia.org/wiki/%D0%AD%D0%BB%D0%B5%D0%BA%D1%82%D1%80%D0%BE%D1%81%D1%82%D0%B0%D0%BD%D1%86%D0%B8%D1%8F" TargetMode="External"/><Relationship Id="rId4" Type="http://schemas.openxmlformats.org/officeDocument/2006/relationships/hyperlink" Target="http://ru.wikipedia.org/wiki/%D0%A2%D0%B5%D0%BF%D0%BB%D0%BE%D0%B2%D0%B0%D1%8F_%D1%8D%D0%BB%D0%B5%D0%BA%D1%82%D1%80%D0%BE%D1%81%D1%82%D0%B0%D0%BD%D1%86%D0%B8%D1%8F" TargetMode="External"/><Relationship Id="rId9" Type="http://schemas.openxmlformats.org/officeDocument/2006/relationships/slide" Target="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hyperlink" Target="http://ru.wikipedia.org/wiki/%D0%92%D0%BE%D0%B4%D0%BE%D1%85%D1%80%D0%B0%D0%BD%D0%B8%D0%BB%D0%B8%D1%89%D0%B5" TargetMode="External"/><Relationship Id="rId3" Type="http://schemas.openxmlformats.org/officeDocument/2006/relationships/image" Target="../media/image4.jpeg"/><Relationship Id="rId7" Type="http://schemas.openxmlformats.org/officeDocument/2006/relationships/hyperlink" Target="http://ru.wikipedia.org/wiki/%D0%9F%D0%BB%D0%BE%D1%82%D0%B8%D0%BD%D0%B0" TargetMode="External"/><Relationship Id="rId2" Type="http://schemas.openxmlformats.org/officeDocument/2006/relationships/image" Target="../media/image32.jpeg"/><Relationship Id="rId1" Type="http://schemas.openxmlformats.org/officeDocument/2006/relationships/slideLayout" Target="../slideLayouts/slideLayout6.xml"/><Relationship Id="rId6" Type="http://schemas.openxmlformats.org/officeDocument/2006/relationships/hyperlink" Target="http://ru.wikipedia.org/wiki/%D0%A0%D0%B5%D0%BA%D0%B0" TargetMode="External"/><Relationship Id="rId5" Type="http://schemas.openxmlformats.org/officeDocument/2006/relationships/hyperlink" Target="http://ru.wikipedia.org/wiki/%D0%93%D0%B8%D0%B4%D1%80%D0%BE%D1%8D%D0%BD%D0%B5%D1%80%D0%B3%D0%B8%D1%8F" TargetMode="External"/><Relationship Id="rId4" Type="http://schemas.openxmlformats.org/officeDocument/2006/relationships/hyperlink" Target="http://ru.wikipedia.org/wiki/%D0%93%D0%B8%D0%B4%D1%80%D0%BE%D1%8D%D0%BB%D0%B5%D0%BA%D1%82%D1%80%D0%BE%D1%81%D1%82%D0%B0%D0%BD%D1%86%D0%B8%D1%8F" TargetMode="External"/><Relationship Id="rId9" Type="http://schemas.openxmlformats.org/officeDocument/2006/relationships/slide" Target="slide4.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hyperlink" Target="http://ru.wikipedia.org/wiki/%D0%93%D0%90%D0%AD%D0%A1" TargetMode="External"/><Relationship Id="rId7" Type="http://schemas.openxmlformats.org/officeDocument/2006/relationships/slide" Target="slide13.xml"/><Relationship Id="rId2" Type="http://schemas.openxmlformats.org/officeDocument/2006/relationships/hyperlink" Target="http://ru.wikipedia.org/wiki/%D0%93%D0%B8%D0%B4%D1%80%D0%BE%D1%8D%D0%BB%D0%B5%D0%BA%D1%82%D1%80%D0%BE%D1%81%D1%82%D0%B0%D0%BD%D1%86%D0%B8%D1%8F" TargetMode="Externa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15.xml"/><Relationship Id="rId5" Type="http://schemas.openxmlformats.org/officeDocument/2006/relationships/hyperlink" Target="http://ru.wikipedia.org/w/index.php?title=%D0%92%D0%BE%D0%BB%D0%BD%D0%BE%D0%B2%D0%B0%D1%8F_%D1%8D%D0%BB%D0%B5%D0%BA%D1%82%D1%80%D0%BE%D1%81%D1%82%D0%B0%D0%BD%D1%86%D0%B8%D1%8F&amp;action=edit&amp;redlink=1" TargetMode="External"/><Relationship Id="rId10" Type="http://schemas.openxmlformats.org/officeDocument/2006/relationships/slide" Target="slide11.xml"/><Relationship Id="rId4" Type="http://schemas.openxmlformats.org/officeDocument/2006/relationships/hyperlink" Target="http://ru.wikipedia.org/wiki/%D0%9F%D1%80%D0%B8%D0%BB%D0%B8%D0%B2%D0%BD%D0%B0%D1%8F_%D1%8D%D0%BB%D0%B5%D0%BA%D1%82%D1%80%D0%BE%D1%81%D1%82%D0%B0%D0%BD%D1%86%D0%B8%D1%8F" TargetMode="External"/><Relationship Id="rId9" Type="http://schemas.openxmlformats.org/officeDocument/2006/relationships/slide" Target="slide10.xml"/></Relationships>
</file>

<file path=ppt/slides/_rels/slide2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ru.wikipedia.org/wiki/%D0%93%D0%90%D0%AD%D0%A1" TargetMode="External"/><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slide" Target="slide3.xml"/></Relationships>
</file>

<file path=ppt/slides/_rels/slide32.xml.rels><?xml version="1.0" encoding="UTF-8" standalone="yes"?>
<Relationships xmlns="http://schemas.openxmlformats.org/package/2006/relationships"><Relationship Id="rId3" Type="http://schemas.openxmlformats.org/officeDocument/2006/relationships/hyperlink" Target="http://ru.wikipedia.org/wiki/%D0%9F%D1%80%D0%B8%D0%BB%D0%B8%D0%B2%D0%BD%D0%B0%D1%8F_%D1%8D%D0%BB%D0%B5%D0%BA%D1%82%D1%80%D0%BE%D1%81%D1%82%D0%B0%D0%BD%D1%86%D0%B8%D1%8F"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povny.blogspot.com/2009/03/blog-post_20.html" TargetMode="External"/><Relationship Id="rId4" Type="http://schemas.openxmlformats.org/officeDocument/2006/relationships/hyperlink" Target="http://ru.wikipedia.org/wiki/%D0%9F%D1%80%D0%B8%D0%BB%D0%B8%D0%B2" TargetMode="External"/></Relationships>
</file>

<file path=ppt/slides/_rels/slide3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hyperlink" Target="http://ru.wikipedia.org/w/index.php?title=%D0%92%D0%BE%D0%BB%D0%BD%D0%BE%D0%B2%D0%B0%D1%8F_%D1%8D%D0%BB%D0%B5%D0%BA%D1%82%D1%80%D0%BE%D1%81%D1%82%D0%B0%D0%BD%D1%86%D0%B8%D1%8F&amp;action=edit&amp;redlink=1"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ru.wikipedia.org/wiki/%D0%AD%D0%BB%D0%B5%D0%BA%D1%82%D1%80%D0%B8%D1%87%D0%B5%D1%81%D0%BA%D0%B0%D1%8F_%D1%8D%D0%BD%D0%B5%D1%80%D0%B3%D0%B8%D1%8F" TargetMode="External"/><Relationship Id="rId7" Type="http://schemas.openxmlformats.org/officeDocument/2006/relationships/image" Target="../media/image42.jpeg"/><Relationship Id="rId2" Type="http://schemas.openxmlformats.org/officeDocument/2006/relationships/hyperlink" Target="http://ru.wikipedia.org/wiki/%D0%90%D1%82%D0%BE%D0%BC%D0%BD%D0%B0%D1%8F_%D1%8D%D0%BB%D0%B5%D0%BA%D1%82%D1%80%D0%BE%D1%81%D1%82%D0%B0%D0%BD%D1%86%D0%B8%D1%8F" TargetMode="Externa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gif"/><Relationship Id="rId4" Type="http://schemas.openxmlformats.org/officeDocument/2006/relationships/hyperlink" Target="http://ru.wikipedia.org/wiki/%D0%AF%D0%B4%D0%B5%D1%80%D0%BD%D0%B0%D1%8F_%D1%80%D0%B5%D0%B0%D0%BA%D1%86%D0%B8%D1%8F" TargetMode="External"/></Relationships>
</file>

<file path=ppt/slides/_rels/slide3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3.gi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ru.wikipedia.org/wiki/&#1042;&#1072;&#1090;&#1090;" TargetMode="External"/><Relationship Id="rId2" Type="http://schemas.openxmlformats.org/officeDocument/2006/relationships/hyperlink" Target="http://www.manbw.ru/analitycs/hotstation.html" TargetMode="External"/><Relationship Id="rId1" Type="http://schemas.openxmlformats.org/officeDocument/2006/relationships/slideLayout" Target="../slideLayouts/slideLayout12.xml"/><Relationship Id="rId4" Type="http://schemas.openxmlformats.org/officeDocument/2006/relationships/image" Target="../media/image48.jpeg"/></Relationships>
</file>

<file path=ppt/slides/_rels/slide43.xml.rels><?xml version="1.0" encoding="UTF-8" standalone="yes"?>
<Relationships xmlns="http://schemas.openxmlformats.org/package/2006/relationships"><Relationship Id="rId3" Type="http://schemas.openxmlformats.org/officeDocument/2006/relationships/hyperlink" Target="http://ru.wikipedia.org/wiki/&#1062;&#1077;&#1087;&#1085;&#1072;&#1103;_&#1103;&#1076;&#1077;&#1088;&#1085;&#1072;&#1103;_&#1088;&#1077;&#1072;&#1082;&#1094;&#1080;&#1103;" TargetMode="External"/><Relationship Id="rId2" Type="http://schemas.openxmlformats.org/officeDocument/2006/relationships/hyperlink" Target="http://ru.wikipedia.org/wiki/&#1059;&#1088;&#1072;&#1085;_(&#1101;&#1083;&#1077;&#1084;&#1077;&#1085;&#1090;)" TargetMode="External"/><Relationship Id="rId1" Type="http://schemas.openxmlformats.org/officeDocument/2006/relationships/slideLayout" Target="../slideLayouts/slideLayout14.xml"/><Relationship Id="rId5" Type="http://schemas.openxmlformats.org/officeDocument/2006/relationships/image" Target="../media/image49.jpeg"/><Relationship Id="rId4" Type="http://schemas.openxmlformats.org/officeDocument/2006/relationships/hyperlink" Target="http://ru.wikipedia.org/wiki/&#1043;&#1077;&#1085;&#1077;&#1088;&#1072;&#1094;&#1080;&#1103;_&#1101;&#1083;&#1077;&#1082;&#1090;&#1088;&#1086;&#1101;&#1085;&#1077;&#1088;&#1075;&#1080;&#1080;"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www.manbw.ru/analitycs/turbogen.html" TargetMode="External"/><Relationship Id="rId2" Type="http://schemas.openxmlformats.org/officeDocument/2006/relationships/hyperlink" Target="http://www.rubricon.com/partner.asp?aid=%7b67D3DEB3-C528-4962-940C-C04A817F4B92%7d&amp;ext=0" TargetMode="External"/><Relationship Id="rId1" Type="http://schemas.openxmlformats.org/officeDocument/2006/relationships/slideLayout" Target="../slideLayouts/slideLayout12.xml"/><Relationship Id="rId6" Type="http://schemas.openxmlformats.org/officeDocument/2006/relationships/image" Target="../media/image50.jpeg"/><Relationship Id="rId5" Type="http://schemas.openxmlformats.org/officeDocument/2006/relationships/hyperlink" Target="http://www.manbw.ru/analitycs/gradirni.html" TargetMode="External"/><Relationship Id="rId4" Type="http://schemas.openxmlformats.org/officeDocument/2006/relationships/hyperlink" Target="http://www.manbw.ru/analitycs/transformers.html"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ru.wikipedia.org/wiki/&#1042;&#1042;&#1069;&#1056;" TargetMode="External"/><Relationship Id="rId2" Type="http://schemas.openxmlformats.org/officeDocument/2006/relationships/hyperlink" Target="http://ru.wikipedia.org/wiki/&#1056;&#1041;&#1052;&#1050;" TargetMode="External"/><Relationship Id="rId1" Type="http://schemas.openxmlformats.org/officeDocument/2006/relationships/slideLayout" Target="../slideLayouts/slideLayout14.xml"/><Relationship Id="rId5" Type="http://schemas.openxmlformats.org/officeDocument/2006/relationships/image" Target="../media/image51.jpeg"/><Relationship Id="rId4" Type="http://schemas.openxmlformats.org/officeDocument/2006/relationships/hyperlink" Target="http://ru.wikipedia.org/wiki/&#1041;&#1053;-600"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lovari.yandex.ru/dict/bse/article/00091/15800.htm?text=&#1096;&#1083;&#1072;&#1082;" TargetMode="External"/><Relationship Id="rId2" Type="http://schemas.openxmlformats.org/officeDocument/2006/relationships/hyperlink" Target="http://slovari.yandex.ru/dict/bse/article/00028/11200.htm?text=&#1076;&#1099;&#1084;&#1086;&#1074;&#1099;&#1077;%20&#1075;&#1072;&#1079;&#1099;" TargetMode="External"/><Relationship Id="rId1" Type="http://schemas.openxmlformats.org/officeDocument/2006/relationships/slideLayout" Target="../slideLayouts/slideLayout14.xml"/><Relationship Id="rId5" Type="http://schemas.openxmlformats.org/officeDocument/2006/relationships/image" Target="../media/image52.jpeg"/><Relationship Id="rId4" Type="http://schemas.openxmlformats.org/officeDocument/2006/relationships/hyperlink" Target="http://ru.wikipedia.org/wiki/&#1056;&#1072;&#1076;&#1080;&#1086;&#1072;&#1082;&#1090;&#1080;&#1074;&#1085;&#1099;&#1077;_&#1086;&#1090;&#1093;&#1086;&#1076;&#1099;"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hyperlink" Target="http://ru.wikipedia.org/wiki/%D0%92%D0%B5%D1%82%D1%80%D0%BE%D1%8D%D0%BD%D0%B5%D1%80%D0%B3%D0%B5%D1%82%D0%B8%D0%BA%D0%B0" TargetMode="External"/><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slide" Target="slide4.xml"/><Relationship Id="rId4" Type="http://schemas.openxmlformats.org/officeDocument/2006/relationships/hyperlink" Target="http://ru.wikipedia.org/wiki/%D0%92%D0%B5%D1%82%D1%80%D0%BE%D0%B3%D0%B5%D0%BD%D0%B5%D1%80%D0%B0%D1%82%D0%BE%D1%80"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ru.wikipedia.org/wiki/%D0%93%D0%B5%D0%B9%D0%B7%D0%B5%D1%80" TargetMode="External"/><Relationship Id="rId2" Type="http://schemas.openxmlformats.org/officeDocument/2006/relationships/hyperlink" Target="http://ru.wikipedia.org/wiki/%D0%93%D0%B5%D0%BE%D1%82%D0%B5%D1%80%D0%BC%D0%B0%D0%BB%D1%8C%D0%BD%D0%B0%D1%8F_%D1%8D%D0%BB%D0%B5%D0%BA%D1%82%D1%80%D0%BE%D1%81%D1%82%D0%B0%D0%BD%D1%86%D0%B8%D1%8F" TargetMode="Externa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slide" Target="slide4.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5" Type="http://schemas.openxmlformats.org/officeDocument/2006/relationships/slide" Target="slide4.xml"/><Relationship Id="rId4" Type="http://schemas.openxmlformats.org/officeDocument/2006/relationships/hyperlink" Target="http://ru.wikipedia.org/wiki/%D0%A1%D0%BE%D0%BB%D0%BD%D0%B5%D1%87%D0%BD%D0%B0%D1%8F_%D1%8D%D0%BD%D0%B5%D1%80%D0%B3%D0%B5%D1%82%D0%B8%D0%BA%D0%B0"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ru.wikipedia.org/wiki/%D0%9C%D0%B0%D0%B3%D0%BD%D0%B8%D1%82%D0%BE%D0%B3%D0%B8%D0%B4%D1%80%D0%BE%D0%B4%D0%B8%D0%BD%D0%B0%D0%BC%D0%B8%D0%BA%D0%B0" TargetMode="External"/><Relationship Id="rId2" Type="http://schemas.openxmlformats.org/officeDocument/2006/relationships/hyperlink" Target="http://ru.wikipedia.org/wiki/%D0%9C%D0%B0%D0%B3%D0%BD%D0%B8%D1%82%D0%BE%D0%B3%D0%B8%D0%B4%D1%80%D0%BE%D0%B4%D0%B8%D0%BD%D0%B0%D0%BC%D0%B8%D1%87%D0%B5%D1%81%D0%BA%D0%B8%D0%B9_%D0%B3%D0%B5%D0%BD%D0%B5%D1%80%D0%B0%D1%82%D0%BE%D1%80" TargetMode="Externa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54.xml.rels><?xml version="1.0" encoding="UTF-8" standalone="yes"?>
<Relationships xmlns="http://schemas.openxmlformats.org/package/2006/relationships"><Relationship Id="rId3" Type="http://schemas.openxmlformats.org/officeDocument/2006/relationships/hyperlink" Target="http://ru.wikipedia.org/wiki/%D0%93%D0%B0%D0%BB%D1%8C%D0%B2%D0%B0%D0%BD%D0%B8%D1%87%D0%B5%D1%81%D0%BA%D0%B8%D0%B9_%D1%8D%D0%BB%D0%B5%D0%BC%D0%B5%D0%BD%D1%82" TargetMode="External"/><Relationship Id="rId7" Type="http://schemas.openxmlformats.org/officeDocument/2006/relationships/image" Target="../media/image60.jpeg"/><Relationship Id="rId2" Type="http://schemas.openxmlformats.org/officeDocument/2006/relationships/hyperlink" Target="http://ru.wikipedia.org/w/index.php?title=%D0%AD%D0%BB%D0%B5%D0%BA%D1%82%D1%80%D0%BE%D1%85%D0%B8%D0%BC%D0%B8%D1%87%D0%B5%D1%81%D0%BA%D0%B8%D0%B5_%D1%8D%D0%BB%D0%B5%D0%BA%D1%82%D1%80%D0%BE%D1%81%D1%82%D0%B0%D0%BD%D1%86%D0%B8%D0%B8&amp;action=edit&amp;redlink=1" TargetMode="External"/><Relationship Id="rId1" Type="http://schemas.openxmlformats.org/officeDocument/2006/relationships/slideLayout" Target="../slideLayouts/slideLayout12.xml"/><Relationship Id="rId6" Type="http://schemas.openxmlformats.org/officeDocument/2006/relationships/slide" Target="slide4.xml"/><Relationship Id="rId5" Type="http://schemas.openxmlformats.org/officeDocument/2006/relationships/hyperlink" Target="http://ru.wikipedia.org/wiki/%D0%A2%D0%BE%D0%BF%D0%BB%D0%B8%D0%B2%D0%BD%D1%8B%D0%B9_%D1%8D%D0%BB%D0%B5%D0%BC%D0%B5%D0%BD%D1%82" TargetMode="External"/><Relationship Id="rId4" Type="http://schemas.openxmlformats.org/officeDocument/2006/relationships/hyperlink" Target="http://ru.wikipedia.org/wiki/%D0%90%D0%BA%D0%BA%D1%83%D0%BC%D1%83%D0%BB%D1%8F%D1%82%D0%BE%D1%80"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33CC33"/>
        </a:solidFill>
        <a:effectLst/>
      </p:bgPr>
    </p:bg>
    <p:spTree>
      <p:nvGrpSpPr>
        <p:cNvPr id="1" name=""/>
        <p:cNvGrpSpPr/>
        <p:nvPr/>
      </p:nvGrpSpPr>
      <p:grpSpPr>
        <a:xfrm>
          <a:off x="0" y="0"/>
          <a:ext cx="0" cy="0"/>
          <a:chOff x="0" y="0"/>
          <a:chExt cx="0" cy="0"/>
        </a:xfrm>
      </p:grpSpPr>
      <p:pic>
        <p:nvPicPr>
          <p:cNvPr id="118790" name="Picture 6" descr="Изображение “http://upload.wikimedia.org/wikipedia/commons/6/63/Rance_tidal_power_plant.JPG” не может быть показано, так как содержит ошибки."/>
          <p:cNvPicPr>
            <a:picLocks noChangeAspect="1" noChangeArrowheads="1"/>
          </p:cNvPicPr>
          <p:nvPr/>
        </p:nvPicPr>
        <p:blipFill>
          <a:blip r:embed="rId2" cstate="print"/>
          <a:srcRect/>
          <a:stretch>
            <a:fillRect/>
          </a:stretch>
        </p:blipFill>
        <p:spPr bwMode="auto">
          <a:xfrm rot="-516779">
            <a:off x="250825" y="2852738"/>
            <a:ext cx="4632325" cy="3471862"/>
          </a:xfrm>
          <a:prstGeom prst="rect">
            <a:avLst/>
          </a:prstGeom>
          <a:noFill/>
          <a:ln w="9525">
            <a:noFill/>
            <a:miter lim="800000"/>
            <a:headEnd/>
            <a:tailEnd/>
          </a:ln>
        </p:spPr>
      </p:pic>
      <p:pic>
        <p:nvPicPr>
          <p:cNvPr id="118786" name="Picture 2" descr="Изображение “http://thesimworld.narod.ru/Photo/Simcity/006.jpg” не может быть показано, так как содержит ошибки."/>
          <p:cNvPicPr>
            <a:picLocks noChangeAspect="1" noChangeArrowheads="1"/>
          </p:cNvPicPr>
          <p:nvPr/>
        </p:nvPicPr>
        <p:blipFill>
          <a:blip r:embed="rId3" cstate="print"/>
          <a:srcRect/>
          <a:stretch>
            <a:fillRect/>
          </a:stretch>
        </p:blipFill>
        <p:spPr bwMode="auto">
          <a:xfrm rot="592470">
            <a:off x="4211638" y="2924175"/>
            <a:ext cx="4646612" cy="3478213"/>
          </a:xfrm>
          <a:prstGeom prst="rect">
            <a:avLst/>
          </a:prstGeom>
          <a:noFill/>
          <a:ln w="9525">
            <a:noFill/>
            <a:miter lim="800000"/>
            <a:headEnd/>
            <a:tailEnd/>
          </a:ln>
        </p:spPr>
      </p:pic>
      <p:pic>
        <p:nvPicPr>
          <p:cNvPr id="118787" name="Picture 3" descr="%D0%91%D0%B0%D0%BB%D0%B0%D0%BA%D0%BE%D0%B2%D1%81%D0%BA%D0%B0%D1%8F_%D0%90%D0%AD%D0%A1"/>
          <p:cNvPicPr>
            <a:picLocks noChangeAspect="1" noChangeArrowheads="1"/>
          </p:cNvPicPr>
          <p:nvPr/>
        </p:nvPicPr>
        <p:blipFill>
          <a:blip r:embed="rId4" cstate="print"/>
          <a:srcRect/>
          <a:stretch>
            <a:fillRect/>
          </a:stretch>
        </p:blipFill>
        <p:spPr bwMode="auto">
          <a:xfrm rot="-646334">
            <a:off x="250825" y="404813"/>
            <a:ext cx="4494213" cy="2995612"/>
          </a:xfrm>
          <a:prstGeom prst="rect">
            <a:avLst/>
          </a:prstGeom>
          <a:noFill/>
          <a:ln w="9525">
            <a:noFill/>
            <a:miter lim="800000"/>
            <a:headEnd/>
            <a:tailEnd/>
          </a:ln>
        </p:spPr>
      </p:pic>
      <p:pic>
        <p:nvPicPr>
          <p:cNvPr id="118788" name="Picture 4" descr="http://upload.wikimedia.org/wikipedia/ru/archive/4/44/20060403100600%21Sshg.jpg"/>
          <p:cNvPicPr>
            <a:picLocks noChangeAspect="1" noChangeArrowheads="1"/>
          </p:cNvPicPr>
          <p:nvPr/>
        </p:nvPicPr>
        <p:blipFill>
          <a:blip r:embed="rId5" cstate="print"/>
          <a:srcRect/>
          <a:stretch>
            <a:fillRect/>
          </a:stretch>
        </p:blipFill>
        <p:spPr bwMode="auto">
          <a:xfrm rot="846618">
            <a:off x="3708400" y="549275"/>
            <a:ext cx="5076825" cy="3348038"/>
          </a:xfrm>
          <a:prstGeom prst="rect">
            <a:avLst/>
          </a:prstGeom>
          <a:noFill/>
          <a:ln w="9525">
            <a:noFill/>
            <a:miter lim="800000"/>
            <a:headEnd/>
            <a:tailEnd/>
          </a:ln>
        </p:spPr>
      </p:pic>
      <p:pic>
        <p:nvPicPr>
          <p:cNvPr id="118791" name="Picture 7" descr="Изображение “http://travel.aviastar.org/eesti/nej/npp_17.jpg” не может быть показано, так как содержит ошибки."/>
          <p:cNvPicPr>
            <a:picLocks noChangeAspect="1" noChangeArrowheads="1"/>
          </p:cNvPicPr>
          <p:nvPr/>
        </p:nvPicPr>
        <p:blipFill>
          <a:blip r:embed="rId6" cstate="print"/>
          <a:srcRect/>
          <a:stretch>
            <a:fillRect/>
          </a:stretch>
        </p:blipFill>
        <p:spPr bwMode="auto">
          <a:xfrm>
            <a:off x="2700338" y="1196975"/>
            <a:ext cx="3041650" cy="4049713"/>
          </a:xfrm>
          <a:prstGeom prst="rect">
            <a:avLst/>
          </a:prstGeom>
          <a:noFill/>
          <a:ln w="9525">
            <a:noFill/>
            <a:miter lim="800000"/>
            <a:headEnd/>
            <a:tailEnd/>
          </a:ln>
        </p:spPr>
      </p:pic>
      <p:pic>
        <p:nvPicPr>
          <p:cNvPr id="118792" name="Picture 8" descr="Изображение “http://astronomy.net.ua/data/uploads/posts/1189652398_electro.jpg” не может быть показано, так как содержит ошибки."/>
          <p:cNvPicPr>
            <a:picLocks noChangeAspect="1" noChangeArrowheads="1"/>
          </p:cNvPicPr>
          <p:nvPr/>
        </p:nvPicPr>
        <p:blipFill>
          <a:blip r:embed="rId7" cstate="print"/>
          <a:srcRect/>
          <a:stretch>
            <a:fillRect/>
          </a:stretch>
        </p:blipFill>
        <p:spPr bwMode="auto">
          <a:xfrm rot="-886246">
            <a:off x="1042988" y="2133600"/>
            <a:ext cx="2720975" cy="4081463"/>
          </a:xfrm>
          <a:prstGeom prst="rect">
            <a:avLst/>
          </a:prstGeom>
          <a:noFill/>
          <a:ln w="9525">
            <a:noFill/>
            <a:miter lim="800000"/>
            <a:headEnd/>
            <a:tailEnd/>
          </a:ln>
        </p:spPr>
      </p:pic>
      <p:pic>
        <p:nvPicPr>
          <p:cNvPr id="118789" name="Picture 5" descr="Изображение “http://wind.ae.net.ua/css/images/20k10.jpg” не может быть показано, так как содержит ошибки."/>
          <p:cNvPicPr>
            <a:picLocks noChangeAspect="1" noChangeArrowheads="1"/>
          </p:cNvPicPr>
          <p:nvPr/>
        </p:nvPicPr>
        <p:blipFill>
          <a:blip r:embed="rId8" cstate="print"/>
          <a:srcRect/>
          <a:stretch>
            <a:fillRect/>
          </a:stretch>
        </p:blipFill>
        <p:spPr bwMode="auto">
          <a:xfrm rot="867359">
            <a:off x="5219700" y="2133600"/>
            <a:ext cx="3209925" cy="4264025"/>
          </a:xfrm>
          <a:prstGeom prst="rect">
            <a:avLst/>
          </a:prstGeom>
          <a:noFill/>
          <a:ln w="9525">
            <a:noFill/>
            <a:miter lim="800000"/>
            <a:headEnd/>
            <a:tailEnd/>
          </a:ln>
        </p:spPr>
      </p:pic>
      <p:pic>
        <p:nvPicPr>
          <p:cNvPr id="118793" name="Picture 9" descr="Изображение “http://www.nasa.gov/centers/jpl/images/content/159252main_aura-browse.jpg” не может быть показано, так как содержит ошибки."/>
          <p:cNvPicPr>
            <a:picLocks noChangeAspect="1" noChangeArrowheads="1"/>
          </p:cNvPicPr>
          <p:nvPr/>
        </p:nvPicPr>
        <p:blipFill>
          <a:blip r:embed="rId9" cstate="print"/>
          <a:srcRect/>
          <a:stretch>
            <a:fillRect/>
          </a:stretch>
        </p:blipFill>
        <p:spPr bwMode="auto">
          <a:xfrm>
            <a:off x="2700338" y="3754438"/>
            <a:ext cx="3900487" cy="3103562"/>
          </a:xfrm>
          <a:prstGeom prst="rect">
            <a:avLst/>
          </a:prstGeom>
          <a:noFill/>
          <a:ln w="9525">
            <a:noFill/>
            <a:miter lim="800000"/>
            <a:headEnd/>
            <a:tailEnd/>
          </a:ln>
        </p:spPr>
      </p:pic>
      <p:sp>
        <p:nvSpPr>
          <p:cNvPr id="118794" name="Rectangle 10"/>
          <p:cNvSpPr>
            <a:spLocks noGrp="1" noChangeArrowheads="1"/>
          </p:cNvSpPr>
          <p:nvPr>
            <p:ph type="title"/>
          </p:nvPr>
        </p:nvSpPr>
        <p:spPr>
          <a:xfrm>
            <a:off x="107950" y="1916113"/>
            <a:ext cx="9036050" cy="1143000"/>
          </a:xfrm>
        </p:spPr>
        <p:txBody>
          <a:bodyPr/>
          <a:lstStyle/>
          <a:p>
            <a:pPr algn="ctr" eaLnBrk="1" hangingPunct="1"/>
            <a:r>
              <a:rPr lang="ru-RU" sz="8000" b="1" dirty="0" smtClean="0">
                <a:solidFill>
                  <a:srgbClr val="92D050"/>
                </a:solidFill>
              </a:rPr>
              <a:t>Виды</a:t>
            </a:r>
            <a:br>
              <a:rPr lang="ru-RU" sz="8000" b="1" dirty="0" smtClean="0">
                <a:solidFill>
                  <a:srgbClr val="92D050"/>
                </a:solidFill>
              </a:rPr>
            </a:br>
            <a:r>
              <a:rPr lang="ru-RU" sz="8000" b="1" dirty="0" smtClean="0">
                <a:solidFill>
                  <a:srgbClr val="92D050"/>
                </a:solidFill>
              </a:rPr>
              <a:t>электростанций</a:t>
            </a:r>
            <a:r>
              <a:rPr lang="ru-RU" sz="3800" b="1" dirty="0" smtClean="0">
                <a:solidFill>
                  <a:srgbClr val="FF0000"/>
                </a:solidFill>
              </a:rPr>
              <a:t/>
            </a:r>
            <a:br>
              <a:rPr lang="ru-RU" sz="3800" b="1" dirty="0" smtClean="0">
                <a:solidFill>
                  <a:srgbClr val="FF0000"/>
                </a:solidFill>
              </a:rPr>
            </a:br>
            <a:endParaRPr lang="ru-RU" sz="3800" b="1" dirty="0" smtClean="0">
              <a:solidFill>
                <a:srgbClr val="FF0000"/>
              </a:solidFill>
            </a:endParaRPr>
          </a:p>
        </p:txBody>
      </p:sp>
      <p:sp>
        <p:nvSpPr>
          <p:cNvPr id="11" name="TextBox 10"/>
          <p:cNvSpPr txBox="1"/>
          <p:nvPr/>
        </p:nvSpPr>
        <p:spPr>
          <a:xfrm>
            <a:off x="6516216" y="5877272"/>
            <a:ext cx="2627784" cy="369332"/>
          </a:xfrm>
          <a:prstGeom prst="rect">
            <a:avLst/>
          </a:prstGeom>
          <a:noFill/>
        </p:spPr>
        <p:txBody>
          <a:bodyPr wrap="square" rtlCol="0">
            <a:spAutoFit/>
          </a:bodyPr>
          <a:lstStyle/>
          <a:p>
            <a:endParaRPr lang="ru-RU" dirty="0">
              <a:solidFill>
                <a:srgbClr val="FF0000"/>
              </a:solidFill>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8794"/>
                                        </p:tgtEl>
                                        <p:attrNameLst>
                                          <p:attrName>style.visibility</p:attrName>
                                        </p:attrNameLst>
                                      </p:cBhvr>
                                      <p:to>
                                        <p:strVal val="visible"/>
                                      </p:to>
                                    </p:set>
                                    <p:animEffect transition="in" filter="wipe(left)">
                                      <p:cBhvr>
                                        <p:cTn id="7" dur="1000"/>
                                        <p:tgtEl>
                                          <p:spTgt spid="11879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118790"/>
                                        </p:tgtEl>
                                        <p:attrNameLst>
                                          <p:attrName>style.visibility</p:attrName>
                                        </p:attrNameLst>
                                      </p:cBhvr>
                                      <p:to>
                                        <p:strVal val="visible"/>
                                      </p:to>
                                    </p:set>
                                    <p:animEffect transition="in" filter="wipe(down)">
                                      <p:cBhvr>
                                        <p:cTn id="11" dur="2000"/>
                                        <p:tgtEl>
                                          <p:spTgt spid="118790"/>
                                        </p:tgtEl>
                                      </p:cBhvr>
                                    </p:animEffect>
                                  </p:childTnLst>
                                </p:cTn>
                              </p:par>
                            </p:childTnLst>
                          </p:cTn>
                        </p:par>
                        <p:par>
                          <p:cTn id="12" fill="hold">
                            <p:stCondLst>
                              <p:cond delay="3000"/>
                            </p:stCondLst>
                            <p:childTnLst>
                              <p:par>
                                <p:cTn id="13" presetID="22" presetClass="entr" presetSubtype="4" fill="hold" nodeType="afterEffect">
                                  <p:stCondLst>
                                    <p:cond delay="0"/>
                                  </p:stCondLst>
                                  <p:childTnLst>
                                    <p:set>
                                      <p:cBhvr>
                                        <p:cTn id="14" dur="1" fill="hold">
                                          <p:stCondLst>
                                            <p:cond delay="0"/>
                                          </p:stCondLst>
                                        </p:cTn>
                                        <p:tgtEl>
                                          <p:spTgt spid="118786"/>
                                        </p:tgtEl>
                                        <p:attrNameLst>
                                          <p:attrName>style.visibility</p:attrName>
                                        </p:attrNameLst>
                                      </p:cBhvr>
                                      <p:to>
                                        <p:strVal val="visible"/>
                                      </p:to>
                                    </p:set>
                                    <p:animEffect transition="in" filter="wipe(down)">
                                      <p:cBhvr>
                                        <p:cTn id="15" dur="1000"/>
                                        <p:tgtEl>
                                          <p:spTgt spid="118786"/>
                                        </p:tgtEl>
                                      </p:cBhvr>
                                    </p:animEffect>
                                  </p:childTnLst>
                                </p:cTn>
                              </p:par>
                            </p:childTnLst>
                          </p:cTn>
                        </p:par>
                        <p:par>
                          <p:cTn id="16" fill="hold">
                            <p:stCondLst>
                              <p:cond delay="4000"/>
                            </p:stCondLst>
                            <p:childTnLst>
                              <p:par>
                                <p:cTn id="17" presetID="22" presetClass="entr" presetSubtype="8" fill="hold" nodeType="afterEffect">
                                  <p:stCondLst>
                                    <p:cond delay="0"/>
                                  </p:stCondLst>
                                  <p:childTnLst>
                                    <p:set>
                                      <p:cBhvr>
                                        <p:cTn id="18" dur="1" fill="hold">
                                          <p:stCondLst>
                                            <p:cond delay="0"/>
                                          </p:stCondLst>
                                        </p:cTn>
                                        <p:tgtEl>
                                          <p:spTgt spid="118787"/>
                                        </p:tgtEl>
                                        <p:attrNameLst>
                                          <p:attrName>style.visibility</p:attrName>
                                        </p:attrNameLst>
                                      </p:cBhvr>
                                      <p:to>
                                        <p:strVal val="visible"/>
                                      </p:to>
                                    </p:set>
                                    <p:animEffect transition="in" filter="wipe(left)">
                                      <p:cBhvr>
                                        <p:cTn id="19" dur="2000"/>
                                        <p:tgtEl>
                                          <p:spTgt spid="118787"/>
                                        </p:tgtEl>
                                      </p:cBhvr>
                                    </p:animEffect>
                                  </p:childTnLst>
                                </p:cTn>
                              </p:par>
                            </p:childTnLst>
                          </p:cTn>
                        </p:par>
                        <p:par>
                          <p:cTn id="20" fill="hold">
                            <p:stCondLst>
                              <p:cond delay="6000"/>
                            </p:stCondLst>
                            <p:childTnLst>
                              <p:par>
                                <p:cTn id="21" presetID="22" presetClass="entr" presetSubtype="2" fill="hold" nodeType="afterEffect">
                                  <p:stCondLst>
                                    <p:cond delay="0"/>
                                  </p:stCondLst>
                                  <p:childTnLst>
                                    <p:set>
                                      <p:cBhvr>
                                        <p:cTn id="22" dur="1" fill="hold">
                                          <p:stCondLst>
                                            <p:cond delay="0"/>
                                          </p:stCondLst>
                                        </p:cTn>
                                        <p:tgtEl>
                                          <p:spTgt spid="118788"/>
                                        </p:tgtEl>
                                        <p:attrNameLst>
                                          <p:attrName>style.visibility</p:attrName>
                                        </p:attrNameLst>
                                      </p:cBhvr>
                                      <p:to>
                                        <p:strVal val="visible"/>
                                      </p:to>
                                    </p:set>
                                    <p:animEffect transition="in" filter="wipe(right)">
                                      <p:cBhvr>
                                        <p:cTn id="23" dur="2000"/>
                                        <p:tgtEl>
                                          <p:spTgt spid="118788"/>
                                        </p:tgtEl>
                                      </p:cBhvr>
                                    </p:animEffect>
                                  </p:childTnLst>
                                </p:cTn>
                              </p:par>
                            </p:childTnLst>
                          </p:cTn>
                        </p:par>
                        <p:par>
                          <p:cTn id="24" fill="hold">
                            <p:stCondLst>
                              <p:cond delay="8000"/>
                            </p:stCondLst>
                            <p:childTnLst>
                              <p:par>
                                <p:cTn id="25" presetID="23" presetClass="entr" presetSubtype="16" fill="hold" nodeType="afterEffect">
                                  <p:stCondLst>
                                    <p:cond delay="0"/>
                                  </p:stCondLst>
                                  <p:childTnLst>
                                    <p:set>
                                      <p:cBhvr>
                                        <p:cTn id="26" dur="1" fill="hold">
                                          <p:stCondLst>
                                            <p:cond delay="0"/>
                                          </p:stCondLst>
                                        </p:cTn>
                                        <p:tgtEl>
                                          <p:spTgt spid="118791"/>
                                        </p:tgtEl>
                                        <p:attrNameLst>
                                          <p:attrName>style.visibility</p:attrName>
                                        </p:attrNameLst>
                                      </p:cBhvr>
                                      <p:to>
                                        <p:strVal val="visible"/>
                                      </p:to>
                                    </p:set>
                                    <p:anim calcmode="lin" valueType="num">
                                      <p:cBhvr>
                                        <p:cTn id="27" dur="500" fill="hold"/>
                                        <p:tgtEl>
                                          <p:spTgt spid="118791"/>
                                        </p:tgtEl>
                                        <p:attrNameLst>
                                          <p:attrName>ppt_w</p:attrName>
                                        </p:attrNameLst>
                                      </p:cBhvr>
                                      <p:tavLst>
                                        <p:tav tm="0">
                                          <p:val>
                                            <p:fltVal val="0"/>
                                          </p:val>
                                        </p:tav>
                                        <p:tav tm="100000">
                                          <p:val>
                                            <p:strVal val="#ppt_w"/>
                                          </p:val>
                                        </p:tav>
                                      </p:tavLst>
                                    </p:anim>
                                    <p:anim calcmode="lin" valueType="num">
                                      <p:cBhvr>
                                        <p:cTn id="28" dur="500" fill="hold"/>
                                        <p:tgtEl>
                                          <p:spTgt spid="118791"/>
                                        </p:tgtEl>
                                        <p:attrNameLst>
                                          <p:attrName>ppt_h</p:attrName>
                                        </p:attrNameLst>
                                      </p:cBhvr>
                                      <p:tavLst>
                                        <p:tav tm="0">
                                          <p:val>
                                            <p:fltVal val="0"/>
                                          </p:val>
                                        </p:tav>
                                        <p:tav tm="100000">
                                          <p:val>
                                            <p:strVal val="#ppt_h"/>
                                          </p:val>
                                        </p:tav>
                                      </p:tavLst>
                                    </p:anim>
                                  </p:childTnLst>
                                </p:cTn>
                              </p:par>
                            </p:childTnLst>
                          </p:cTn>
                        </p:par>
                        <p:par>
                          <p:cTn id="29" fill="hold">
                            <p:stCondLst>
                              <p:cond delay="8500"/>
                            </p:stCondLst>
                            <p:childTnLst>
                              <p:par>
                                <p:cTn id="30" presetID="22" presetClass="entr" presetSubtype="1" fill="hold" nodeType="afterEffect">
                                  <p:stCondLst>
                                    <p:cond delay="0"/>
                                  </p:stCondLst>
                                  <p:childTnLst>
                                    <p:set>
                                      <p:cBhvr>
                                        <p:cTn id="31" dur="1" fill="hold">
                                          <p:stCondLst>
                                            <p:cond delay="0"/>
                                          </p:stCondLst>
                                        </p:cTn>
                                        <p:tgtEl>
                                          <p:spTgt spid="118792"/>
                                        </p:tgtEl>
                                        <p:attrNameLst>
                                          <p:attrName>style.visibility</p:attrName>
                                        </p:attrNameLst>
                                      </p:cBhvr>
                                      <p:to>
                                        <p:strVal val="visible"/>
                                      </p:to>
                                    </p:set>
                                    <p:animEffect transition="in" filter="wipe(up)">
                                      <p:cBhvr>
                                        <p:cTn id="32" dur="1000"/>
                                        <p:tgtEl>
                                          <p:spTgt spid="118792"/>
                                        </p:tgtEl>
                                      </p:cBhvr>
                                    </p:animEffect>
                                  </p:childTnLst>
                                </p:cTn>
                              </p:par>
                            </p:childTnLst>
                          </p:cTn>
                        </p:par>
                        <p:par>
                          <p:cTn id="33" fill="hold">
                            <p:stCondLst>
                              <p:cond delay="9500"/>
                            </p:stCondLst>
                            <p:childTnLst>
                              <p:par>
                                <p:cTn id="34" presetID="22" presetClass="entr" presetSubtype="1" fill="hold" nodeType="afterEffect">
                                  <p:stCondLst>
                                    <p:cond delay="0"/>
                                  </p:stCondLst>
                                  <p:childTnLst>
                                    <p:set>
                                      <p:cBhvr>
                                        <p:cTn id="35" dur="1" fill="hold">
                                          <p:stCondLst>
                                            <p:cond delay="0"/>
                                          </p:stCondLst>
                                        </p:cTn>
                                        <p:tgtEl>
                                          <p:spTgt spid="118789"/>
                                        </p:tgtEl>
                                        <p:attrNameLst>
                                          <p:attrName>style.visibility</p:attrName>
                                        </p:attrNameLst>
                                      </p:cBhvr>
                                      <p:to>
                                        <p:strVal val="visible"/>
                                      </p:to>
                                    </p:set>
                                    <p:animEffect transition="in" filter="wipe(up)">
                                      <p:cBhvr>
                                        <p:cTn id="36" dur="2000"/>
                                        <p:tgtEl>
                                          <p:spTgt spid="118789"/>
                                        </p:tgtEl>
                                      </p:cBhvr>
                                    </p:animEffect>
                                  </p:childTnLst>
                                </p:cTn>
                              </p:par>
                            </p:childTnLst>
                          </p:cTn>
                        </p:par>
                        <p:par>
                          <p:cTn id="37" fill="hold">
                            <p:stCondLst>
                              <p:cond delay="11500"/>
                            </p:stCondLst>
                            <p:childTnLst>
                              <p:par>
                                <p:cTn id="38" presetID="22" presetClass="entr" presetSubtype="4" fill="hold" nodeType="afterEffect">
                                  <p:stCondLst>
                                    <p:cond delay="0"/>
                                  </p:stCondLst>
                                  <p:childTnLst>
                                    <p:set>
                                      <p:cBhvr>
                                        <p:cTn id="39" dur="1" fill="hold">
                                          <p:stCondLst>
                                            <p:cond delay="0"/>
                                          </p:stCondLst>
                                        </p:cTn>
                                        <p:tgtEl>
                                          <p:spTgt spid="118793"/>
                                        </p:tgtEl>
                                        <p:attrNameLst>
                                          <p:attrName>style.visibility</p:attrName>
                                        </p:attrNameLst>
                                      </p:cBhvr>
                                      <p:to>
                                        <p:strVal val="visible"/>
                                      </p:to>
                                    </p:set>
                                    <p:animEffect transition="in" filter="wipe(down)">
                                      <p:cBhvr>
                                        <p:cTn id="40" dur="2000"/>
                                        <p:tgtEl>
                                          <p:spTgt spid="1187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r>
              <a:rPr lang="ru-RU" smtClean="0"/>
              <a:t>Содержание</a:t>
            </a:r>
          </a:p>
        </p:txBody>
      </p:sp>
      <p:sp>
        <p:nvSpPr>
          <p:cNvPr id="4099" name="Rectangle 3"/>
          <p:cNvSpPr>
            <a:spLocks noGrp="1" noChangeArrowheads="1"/>
          </p:cNvSpPr>
          <p:nvPr>
            <p:ph type="body" idx="1"/>
          </p:nvPr>
        </p:nvSpPr>
        <p:spPr/>
        <p:txBody>
          <a:bodyPr/>
          <a:lstStyle/>
          <a:p>
            <a:pPr marL="457200" indent="-457200" eaLnBrk="1" hangingPunct="1">
              <a:lnSpc>
                <a:spcPct val="80000"/>
              </a:lnSpc>
              <a:buFont typeface="Wingdings" pitchFamily="2" charset="2"/>
              <a:buAutoNum type="arabicPeriod"/>
            </a:pPr>
            <a:r>
              <a:rPr lang="ru-RU" sz="2400" b="1" smtClean="0"/>
              <a:t>Электростанция</a:t>
            </a:r>
          </a:p>
          <a:p>
            <a:pPr marL="457200" indent="-457200" eaLnBrk="1" hangingPunct="1">
              <a:lnSpc>
                <a:spcPct val="80000"/>
              </a:lnSpc>
              <a:buFont typeface="Wingdings" pitchFamily="2" charset="2"/>
              <a:buAutoNum type="arabicPeriod"/>
            </a:pPr>
            <a:r>
              <a:rPr lang="ru-RU" sz="2400" b="1" smtClean="0"/>
              <a:t>Классификация</a:t>
            </a:r>
          </a:p>
          <a:p>
            <a:pPr marL="457200" indent="-457200" eaLnBrk="1" hangingPunct="1">
              <a:lnSpc>
                <a:spcPct val="80000"/>
              </a:lnSpc>
              <a:buFont typeface="Wingdings" pitchFamily="2" charset="2"/>
              <a:buAutoNum type="arabicPeriod"/>
            </a:pPr>
            <a:r>
              <a:rPr lang="ru-RU" sz="2400" b="1" smtClean="0"/>
              <a:t>Тепловые электростанции (ТЭС)</a:t>
            </a:r>
          </a:p>
          <a:p>
            <a:pPr marL="457200" indent="-457200" eaLnBrk="1" hangingPunct="1">
              <a:lnSpc>
                <a:spcPct val="80000"/>
              </a:lnSpc>
              <a:buFont typeface="Wingdings" pitchFamily="2" charset="2"/>
              <a:buAutoNum type="arabicPeriod"/>
            </a:pPr>
            <a:r>
              <a:rPr lang="ru-RU" sz="2400" b="1" smtClean="0"/>
              <a:t>Гидроэлектрические станции (ГЭС)</a:t>
            </a:r>
          </a:p>
          <a:p>
            <a:pPr marL="457200" indent="-457200" eaLnBrk="1" hangingPunct="1">
              <a:lnSpc>
                <a:spcPct val="80000"/>
              </a:lnSpc>
              <a:buFont typeface="Wingdings" pitchFamily="2" charset="2"/>
              <a:buAutoNum type="arabicPeriod"/>
            </a:pPr>
            <a:r>
              <a:rPr lang="ru-RU" sz="2400" b="1" smtClean="0"/>
              <a:t>Атомные электростанции</a:t>
            </a:r>
            <a:r>
              <a:rPr lang="ru-RU" sz="2400" smtClean="0"/>
              <a:t> </a:t>
            </a:r>
            <a:r>
              <a:rPr lang="ru-RU" sz="2400" b="1" smtClean="0"/>
              <a:t>(АЭС)</a:t>
            </a:r>
          </a:p>
          <a:p>
            <a:pPr marL="457200" indent="-457200" eaLnBrk="1" hangingPunct="1">
              <a:lnSpc>
                <a:spcPct val="80000"/>
              </a:lnSpc>
              <a:buFont typeface="Wingdings" pitchFamily="2" charset="2"/>
              <a:buAutoNum type="arabicPeriod"/>
            </a:pPr>
            <a:r>
              <a:rPr lang="ru-RU" sz="2400" b="1" smtClean="0"/>
              <a:t>Ветроэлектростанции (ВЭС)</a:t>
            </a:r>
          </a:p>
          <a:p>
            <a:pPr marL="457200" indent="-457200" eaLnBrk="1" hangingPunct="1">
              <a:lnSpc>
                <a:spcPct val="80000"/>
              </a:lnSpc>
              <a:buFont typeface="Wingdings" pitchFamily="2" charset="2"/>
              <a:buAutoNum type="arabicPeriod"/>
            </a:pPr>
            <a:r>
              <a:rPr lang="ru-RU" sz="2400" b="1" smtClean="0"/>
              <a:t>Геотермальные электростанции</a:t>
            </a:r>
          </a:p>
          <a:p>
            <a:pPr marL="457200" indent="-457200" eaLnBrk="1" hangingPunct="1">
              <a:lnSpc>
                <a:spcPct val="80000"/>
              </a:lnSpc>
              <a:buFont typeface="Wingdings" pitchFamily="2" charset="2"/>
              <a:buAutoNum type="arabicPeriod"/>
            </a:pPr>
            <a:r>
              <a:rPr lang="ru-RU" sz="2400" b="1" smtClean="0"/>
              <a:t>Солнечные электростанции</a:t>
            </a:r>
            <a:r>
              <a:rPr lang="ru-RU" sz="2400" smtClean="0"/>
              <a:t> </a:t>
            </a:r>
            <a:r>
              <a:rPr lang="ru-RU" sz="2400" b="1" smtClean="0"/>
              <a:t>(СЭС)</a:t>
            </a:r>
          </a:p>
          <a:p>
            <a:pPr marL="457200" indent="-457200" eaLnBrk="1" hangingPunct="1">
              <a:lnSpc>
                <a:spcPct val="80000"/>
              </a:lnSpc>
              <a:buFont typeface="Wingdings" pitchFamily="2" charset="2"/>
              <a:buAutoNum type="arabicPeriod"/>
            </a:pPr>
            <a:r>
              <a:rPr lang="ru-RU" sz="2400" b="1" smtClean="0"/>
              <a:t>Электростанции с магнитогидродинамическим генератором</a:t>
            </a:r>
          </a:p>
          <a:p>
            <a:pPr marL="457200" indent="-457200" eaLnBrk="1" hangingPunct="1">
              <a:lnSpc>
                <a:spcPct val="80000"/>
              </a:lnSpc>
              <a:buFont typeface="Wingdings" pitchFamily="2" charset="2"/>
              <a:buAutoNum type="arabicPeriod"/>
            </a:pPr>
            <a:r>
              <a:rPr lang="ru-RU" sz="2400" b="1" smtClean="0"/>
              <a:t>Электрохимические электростанции</a:t>
            </a:r>
          </a:p>
          <a:p>
            <a:pPr marL="457200" indent="-457200" eaLnBrk="1" hangingPunct="1">
              <a:lnSpc>
                <a:spcPct val="80000"/>
              </a:lnSpc>
              <a:buFont typeface="Wingdings" pitchFamily="2" charset="2"/>
              <a:buAutoNum type="arabicPeriod"/>
            </a:pPr>
            <a:r>
              <a:rPr lang="ru-RU" sz="2400" b="1" smtClean="0"/>
              <a:t>Источники информации</a:t>
            </a:r>
            <a:endParaRPr lang="ru-RU" sz="2400" smtClean="0"/>
          </a:p>
        </p:txBody>
      </p:sp>
      <p:pic>
        <p:nvPicPr>
          <p:cNvPr id="4100" name="Picture 13"/>
          <p:cNvPicPr>
            <a:picLocks noChangeAspect="1" noChangeArrowheads="1" noCrop="1"/>
          </p:cNvPicPr>
          <p:nvPr/>
        </p:nvPicPr>
        <p:blipFill>
          <a:blip r:embed="rId2" cstate="print"/>
          <a:srcRect/>
          <a:stretch>
            <a:fillRect/>
          </a:stretch>
        </p:blipFill>
        <p:spPr bwMode="auto">
          <a:xfrm>
            <a:off x="7596188" y="5084763"/>
            <a:ext cx="1219200" cy="1219200"/>
          </a:xfrm>
          <a:prstGeom prst="rect">
            <a:avLst/>
          </a:prstGeom>
          <a:noFill/>
          <a:ln w="9525">
            <a:noFill/>
            <a:miter lim="800000"/>
            <a:headEnd/>
            <a:tailEnd/>
          </a:ln>
        </p:spPr>
      </p:pic>
      <p:pic>
        <p:nvPicPr>
          <p:cNvPr id="4101" name="Picture 5" descr="160"/>
          <p:cNvPicPr>
            <a:picLocks noChangeAspect="1" noChangeArrowheads="1" noCrop="1"/>
          </p:cNvPicPr>
          <p:nvPr/>
        </p:nvPicPr>
        <p:blipFill>
          <a:blip r:embed="rId3" cstate="print"/>
          <a:srcRect/>
          <a:stretch>
            <a:fillRect/>
          </a:stretch>
        </p:blipFill>
        <p:spPr bwMode="auto">
          <a:xfrm>
            <a:off x="468313" y="-26988"/>
            <a:ext cx="1295400" cy="1295401"/>
          </a:xfrm>
          <a:prstGeom prst="rect">
            <a:avLst/>
          </a:prstGeom>
          <a:noFill/>
          <a:ln w="9525">
            <a:noFill/>
            <a:miter lim="800000"/>
            <a:headEnd/>
            <a:tailEnd/>
          </a:ln>
        </p:spPr>
      </p:pic>
    </p:spTree>
  </p:cSld>
  <p:clrMapOvr>
    <a:masterClrMapping/>
  </p:clrMapOvr>
  <p:transition>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eaLnBrk="1" hangingPunct="1"/>
            <a:r>
              <a:rPr lang="ru-RU" b="1" smtClean="0"/>
              <a:t>Электростанция</a:t>
            </a:r>
          </a:p>
        </p:txBody>
      </p:sp>
      <p:sp>
        <p:nvSpPr>
          <p:cNvPr id="5123" name="Rectangle 3"/>
          <p:cNvSpPr>
            <a:spLocks noGrp="1" noChangeArrowheads="1"/>
          </p:cNvSpPr>
          <p:nvPr>
            <p:ph type="body" idx="1"/>
          </p:nvPr>
        </p:nvSpPr>
        <p:spPr/>
        <p:txBody>
          <a:bodyPr/>
          <a:lstStyle/>
          <a:p>
            <a:pPr marL="1588" indent="361950" eaLnBrk="1" hangingPunct="1">
              <a:buFont typeface="Wingdings" pitchFamily="2" charset="2"/>
              <a:buNone/>
            </a:pPr>
            <a:r>
              <a:rPr lang="ru-RU" b="1" i="1" smtClean="0">
                <a:hlinkClick r:id="rId2" tooltip="Электростанция"/>
              </a:rPr>
              <a:t>Электростанция</a:t>
            </a:r>
            <a:r>
              <a:rPr lang="ru-RU" smtClean="0"/>
              <a:t>  — электрическая станция, совокупность установок, оборудования и аппаратуры, используемых непосредственно для производства </a:t>
            </a:r>
            <a:r>
              <a:rPr lang="ru-RU" smtClean="0">
                <a:hlinkClick r:id="rId3" tooltip="Электрическая энергия"/>
              </a:rPr>
              <a:t>электрической энергии</a:t>
            </a:r>
            <a:r>
              <a:rPr lang="ru-RU" smtClean="0"/>
              <a:t>, а также необходимые для этого сооружения и здания, расположенные на определённой территории.</a:t>
            </a:r>
          </a:p>
        </p:txBody>
      </p:sp>
      <p:pic>
        <p:nvPicPr>
          <p:cNvPr id="5124" name="Picture 5" descr="j0234746"/>
          <p:cNvPicPr>
            <a:picLocks noChangeAspect="1" noChangeArrowheads="1" noCrop="1"/>
          </p:cNvPicPr>
          <p:nvPr/>
        </p:nvPicPr>
        <p:blipFill>
          <a:blip r:embed="rId4" cstate="print"/>
          <a:srcRect/>
          <a:stretch>
            <a:fillRect/>
          </a:stretch>
        </p:blipFill>
        <p:spPr bwMode="auto">
          <a:xfrm>
            <a:off x="323850" y="188913"/>
            <a:ext cx="1008063" cy="1008062"/>
          </a:xfrm>
          <a:prstGeom prst="rect">
            <a:avLst/>
          </a:prstGeom>
          <a:noFill/>
          <a:ln w="9525">
            <a:noFill/>
            <a:miter lim="800000"/>
            <a:headEnd/>
            <a:tailEnd/>
          </a:ln>
        </p:spPr>
      </p:pic>
    </p:spTree>
  </p:cSld>
  <p:clrMapOvr>
    <a:masterClrMapping/>
  </p:clrMapOvr>
  <p:transition>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a:lstStyle/>
          <a:p>
            <a:pPr algn="ctr" eaLnBrk="1" hangingPunct="1"/>
            <a:r>
              <a:rPr lang="ru-RU" sz="3800" b="1" smtClean="0"/>
              <a:t>Классификация</a:t>
            </a:r>
          </a:p>
        </p:txBody>
      </p:sp>
      <p:grpSp>
        <p:nvGrpSpPr>
          <p:cNvPr id="6147" name="Group 24"/>
          <p:cNvGrpSpPr>
            <a:grpSpLocks/>
          </p:cNvGrpSpPr>
          <p:nvPr/>
        </p:nvGrpSpPr>
        <p:grpSpPr bwMode="auto">
          <a:xfrm>
            <a:off x="0" y="1484313"/>
            <a:ext cx="9123363" cy="4681537"/>
            <a:chOff x="0" y="935"/>
            <a:chExt cx="5747" cy="2949"/>
          </a:xfrm>
        </p:grpSpPr>
        <p:sp>
          <p:nvSpPr>
            <p:cNvPr id="6148" name="AutoShape 23"/>
            <p:cNvSpPr>
              <a:spLocks noChangeArrowheads="1"/>
            </p:cNvSpPr>
            <p:nvPr/>
          </p:nvSpPr>
          <p:spPr bwMode="auto">
            <a:xfrm rot="-5400000" flipH="1" flipV="1">
              <a:off x="3901" y="1955"/>
              <a:ext cx="283" cy="694"/>
            </a:xfrm>
            <a:prstGeom prst="upArrow">
              <a:avLst>
                <a:gd name="adj1" fmla="val 50000"/>
                <a:gd name="adj2" fmla="val 61307"/>
              </a:avLst>
            </a:prstGeom>
            <a:solidFill>
              <a:srgbClr val="FFFFFF"/>
            </a:solidFill>
            <a:ln w="19050">
              <a:solidFill>
                <a:srgbClr val="FF0000"/>
              </a:solidFill>
              <a:miter lim="800000"/>
              <a:headEnd/>
              <a:tailEnd/>
            </a:ln>
          </p:spPr>
          <p:txBody>
            <a:bodyPr/>
            <a:lstStyle/>
            <a:p>
              <a:endParaRPr lang="ru-RU"/>
            </a:p>
          </p:txBody>
        </p:sp>
        <p:sp>
          <p:nvSpPr>
            <p:cNvPr id="6149" name="AutoShape 22"/>
            <p:cNvSpPr>
              <a:spLocks noChangeArrowheads="1"/>
            </p:cNvSpPr>
            <p:nvPr/>
          </p:nvSpPr>
          <p:spPr bwMode="auto">
            <a:xfrm rot="5400000" flipV="1">
              <a:off x="1543" y="1955"/>
              <a:ext cx="283" cy="694"/>
            </a:xfrm>
            <a:prstGeom prst="upArrow">
              <a:avLst>
                <a:gd name="adj1" fmla="val 50000"/>
                <a:gd name="adj2" fmla="val 61307"/>
              </a:avLst>
            </a:prstGeom>
            <a:solidFill>
              <a:srgbClr val="FFFFFF"/>
            </a:solidFill>
            <a:ln w="19050">
              <a:solidFill>
                <a:srgbClr val="FF0000"/>
              </a:solidFill>
              <a:miter lim="800000"/>
              <a:headEnd/>
              <a:tailEnd/>
            </a:ln>
          </p:spPr>
          <p:txBody>
            <a:bodyPr/>
            <a:lstStyle/>
            <a:p>
              <a:endParaRPr lang="ru-RU"/>
            </a:p>
          </p:txBody>
        </p:sp>
        <p:sp>
          <p:nvSpPr>
            <p:cNvPr id="6150" name="AutoShape 6"/>
            <p:cNvSpPr>
              <a:spLocks noChangeArrowheads="1"/>
            </p:cNvSpPr>
            <p:nvPr/>
          </p:nvSpPr>
          <p:spPr bwMode="auto">
            <a:xfrm flipV="1">
              <a:off x="2595" y="2496"/>
              <a:ext cx="283" cy="694"/>
            </a:xfrm>
            <a:prstGeom prst="upArrow">
              <a:avLst>
                <a:gd name="adj1" fmla="val 50000"/>
                <a:gd name="adj2" fmla="val 61307"/>
              </a:avLst>
            </a:prstGeom>
            <a:solidFill>
              <a:srgbClr val="FFFFFF"/>
            </a:solidFill>
            <a:ln w="19050">
              <a:solidFill>
                <a:srgbClr val="FF0000"/>
              </a:solidFill>
              <a:miter lim="800000"/>
              <a:headEnd/>
              <a:tailEnd/>
            </a:ln>
          </p:spPr>
          <p:txBody>
            <a:bodyPr/>
            <a:lstStyle/>
            <a:p>
              <a:endParaRPr lang="ru-RU"/>
            </a:p>
          </p:txBody>
        </p:sp>
        <p:sp>
          <p:nvSpPr>
            <p:cNvPr id="6151" name="AutoShape 7"/>
            <p:cNvSpPr>
              <a:spLocks noChangeArrowheads="1"/>
            </p:cNvSpPr>
            <p:nvPr/>
          </p:nvSpPr>
          <p:spPr bwMode="auto">
            <a:xfrm>
              <a:off x="2594" y="1648"/>
              <a:ext cx="283" cy="434"/>
            </a:xfrm>
            <a:prstGeom prst="upArrow">
              <a:avLst>
                <a:gd name="adj1" fmla="val 50000"/>
                <a:gd name="adj2" fmla="val 38339"/>
              </a:avLst>
            </a:prstGeom>
            <a:solidFill>
              <a:srgbClr val="FFFFFF"/>
            </a:solidFill>
            <a:ln w="19050">
              <a:solidFill>
                <a:srgbClr val="FF0000"/>
              </a:solidFill>
              <a:miter lim="800000"/>
              <a:headEnd/>
              <a:tailEnd/>
            </a:ln>
          </p:spPr>
          <p:txBody>
            <a:bodyPr/>
            <a:lstStyle/>
            <a:p>
              <a:endParaRPr lang="ru-RU"/>
            </a:p>
          </p:txBody>
        </p:sp>
        <p:sp>
          <p:nvSpPr>
            <p:cNvPr id="6152" name="AutoShape 8"/>
            <p:cNvSpPr>
              <a:spLocks noChangeArrowheads="1"/>
            </p:cNvSpPr>
            <p:nvPr/>
          </p:nvSpPr>
          <p:spPr bwMode="auto">
            <a:xfrm rot="18463699" flipV="1">
              <a:off x="1577" y="2606"/>
              <a:ext cx="627" cy="284"/>
            </a:xfrm>
            <a:prstGeom prst="leftArrow">
              <a:avLst>
                <a:gd name="adj1" fmla="val 50000"/>
                <a:gd name="adj2" fmla="val 55194"/>
              </a:avLst>
            </a:prstGeom>
            <a:solidFill>
              <a:srgbClr val="FFFFFF"/>
            </a:solidFill>
            <a:ln w="19050">
              <a:solidFill>
                <a:srgbClr val="FF0000"/>
              </a:solidFill>
              <a:miter lim="800000"/>
              <a:headEnd/>
              <a:tailEnd/>
            </a:ln>
          </p:spPr>
          <p:txBody>
            <a:bodyPr/>
            <a:lstStyle/>
            <a:p>
              <a:endParaRPr lang="ru-RU"/>
            </a:p>
          </p:txBody>
        </p:sp>
        <p:sp>
          <p:nvSpPr>
            <p:cNvPr id="6153" name="AutoShape 9"/>
            <p:cNvSpPr>
              <a:spLocks noChangeArrowheads="1"/>
            </p:cNvSpPr>
            <p:nvPr/>
          </p:nvSpPr>
          <p:spPr bwMode="auto">
            <a:xfrm rot="3136301" flipH="1" flipV="1">
              <a:off x="3324" y="2604"/>
              <a:ext cx="646" cy="284"/>
            </a:xfrm>
            <a:prstGeom prst="leftArrow">
              <a:avLst>
                <a:gd name="adj1" fmla="val 50000"/>
                <a:gd name="adj2" fmla="val 56866"/>
              </a:avLst>
            </a:prstGeom>
            <a:solidFill>
              <a:srgbClr val="FFFFFF"/>
            </a:solidFill>
            <a:ln w="19050">
              <a:solidFill>
                <a:srgbClr val="FF0000"/>
              </a:solidFill>
              <a:miter lim="800000"/>
              <a:headEnd/>
              <a:tailEnd/>
            </a:ln>
          </p:spPr>
          <p:txBody>
            <a:bodyPr/>
            <a:lstStyle/>
            <a:p>
              <a:endParaRPr lang="ru-RU"/>
            </a:p>
          </p:txBody>
        </p:sp>
        <p:sp>
          <p:nvSpPr>
            <p:cNvPr id="6154" name="AutoShape 10"/>
            <p:cNvSpPr>
              <a:spLocks noChangeArrowheads="1"/>
            </p:cNvSpPr>
            <p:nvPr/>
          </p:nvSpPr>
          <p:spPr bwMode="auto">
            <a:xfrm rot="18463699" flipH="1">
              <a:off x="3407" y="1794"/>
              <a:ext cx="521" cy="284"/>
            </a:xfrm>
            <a:prstGeom prst="leftArrow">
              <a:avLst>
                <a:gd name="adj1" fmla="val 50000"/>
                <a:gd name="adj2" fmla="val 45863"/>
              </a:avLst>
            </a:prstGeom>
            <a:solidFill>
              <a:srgbClr val="FFFFFF"/>
            </a:solidFill>
            <a:ln w="19050">
              <a:solidFill>
                <a:srgbClr val="FF0000"/>
              </a:solidFill>
              <a:miter lim="800000"/>
              <a:headEnd/>
              <a:tailEnd/>
            </a:ln>
          </p:spPr>
          <p:txBody>
            <a:bodyPr/>
            <a:lstStyle/>
            <a:p>
              <a:endParaRPr lang="ru-RU"/>
            </a:p>
          </p:txBody>
        </p:sp>
        <p:sp>
          <p:nvSpPr>
            <p:cNvPr id="6155" name="AutoShape 11"/>
            <p:cNvSpPr>
              <a:spLocks noChangeArrowheads="1"/>
            </p:cNvSpPr>
            <p:nvPr/>
          </p:nvSpPr>
          <p:spPr bwMode="auto">
            <a:xfrm rot="3136301">
              <a:off x="1572" y="1791"/>
              <a:ext cx="521" cy="284"/>
            </a:xfrm>
            <a:prstGeom prst="leftArrow">
              <a:avLst>
                <a:gd name="adj1" fmla="val 50000"/>
                <a:gd name="adj2" fmla="val 45863"/>
              </a:avLst>
            </a:prstGeom>
            <a:solidFill>
              <a:srgbClr val="FFFFFF"/>
            </a:solidFill>
            <a:ln w="19050">
              <a:solidFill>
                <a:srgbClr val="FF0000"/>
              </a:solidFill>
              <a:miter lim="800000"/>
              <a:headEnd/>
              <a:tailEnd/>
            </a:ln>
          </p:spPr>
          <p:txBody>
            <a:bodyPr/>
            <a:lstStyle/>
            <a:p>
              <a:endParaRPr lang="ru-RU"/>
            </a:p>
          </p:txBody>
        </p:sp>
        <p:sp>
          <p:nvSpPr>
            <p:cNvPr id="125964" name="Rectangle 12"/>
            <p:cNvSpPr>
              <a:spLocks noChangeArrowheads="1"/>
            </p:cNvSpPr>
            <p:nvPr/>
          </p:nvSpPr>
          <p:spPr bwMode="auto">
            <a:xfrm>
              <a:off x="1610" y="2063"/>
              <a:ext cx="2313" cy="520"/>
            </a:xfrm>
            <a:prstGeom prst="rect">
              <a:avLst/>
            </a:prstGeom>
            <a:solidFill>
              <a:srgbClr val="FFFF99"/>
            </a:solidFill>
            <a:ln w="57150" cmpd="thickThin">
              <a:solidFill>
                <a:srgbClr val="00FFFF"/>
              </a:solidFill>
              <a:miter lim="800000"/>
              <a:headEnd/>
              <a:tailEnd/>
            </a:ln>
            <a:effectLst>
              <a:outerShdw dist="107763" dir="2700000" algn="ctr" rotWithShape="0">
                <a:srgbClr val="808080">
                  <a:alpha val="50000"/>
                </a:srgbClr>
              </a:outerShdw>
            </a:effectLst>
          </p:spPr>
          <p:txBody>
            <a:bodyPr/>
            <a:lstStyle/>
            <a:p>
              <a:pPr>
                <a:defRPr/>
              </a:pPr>
              <a:r>
                <a:rPr lang="ru-RU" sz="2400" b="1">
                  <a:solidFill>
                    <a:srgbClr val="FF0000"/>
                  </a:solidFill>
                  <a:latin typeface="Times New Roman" pitchFamily="18" charset="0"/>
                </a:rPr>
                <a:t>Виды электростанций</a:t>
              </a:r>
              <a:endParaRPr lang="ru-RU" sz="2400"/>
            </a:p>
          </p:txBody>
        </p:sp>
        <p:sp>
          <p:nvSpPr>
            <p:cNvPr id="6157" name="Rectangle 13">
              <a:hlinkClick r:id="rId2" action="ppaction://hlinksldjump"/>
            </p:cNvPr>
            <p:cNvSpPr>
              <a:spLocks noChangeArrowheads="1"/>
            </p:cNvSpPr>
            <p:nvPr/>
          </p:nvSpPr>
          <p:spPr bwMode="auto">
            <a:xfrm>
              <a:off x="2092" y="935"/>
              <a:ext cx="1313" cy="694"/>
            </a:xfrm>
            <a:prstGeom prst="rect">
              <a:avLst/>
            </a:prstGeom>
            <a:solidFill>
              <a:srgbClr val="CCFFFF"/>
            </a:solidFill>
            <a:ln w="38100" cmpd="dbl">
              <a:solidFill>
                <a:srgbClr val="0000FF"/>
              </a:solidFill>
              <a:miter lim="800000"/>
              <a:headEnd/>
              <a:tailEnd/>
            </a:ln>
          </p:spPr>
          <p:txBody>
            <a:bodyPr/>
            <a:lstStyle/>
            <a:p>
              <a:r>
                <a:rPr lang="ru-RU" b="1">
                  <a:solidFill>
                    <a:srgbClr val="FF0000"/>
                  </a:solidFill>
                  <a:latin typeface="Times New Roman" pitchFamily="18" charset="0"/>
                </a:rPr>
                <a:t>Гидро</a:t>
              </a:r>
            </a:p>
            <a:p>
              <a:r>
                <a:rPr lang="ru-RU" b="1">
                  <a:solidFill>
                    <a:srgbClr val="FF0000"/>
                  </a:solidFill>
                  <a:latin typeface="Times New Roman" pitchFamily="18" charset="0"/>
                </a:rPr>
                <a:t>электростанции</a:t>
              </a:r>
            </a:p>
            <a:p>
              <a:r>
                <a:rPr lang="ru-RU" b="1">
                  <a:solidFill>
                    <a:srgbClr val="0000FF"/>
                  </a:solidFill>
                  <a:latin typeface="Times New Roman" pitchFamily="18" charset="0"/>
                </a:rPr>
                <a:t>(ГЭС)</a:t>
              </a:r>
            </a:p>
            <a:p>
              <a:r>
                <a:rPr lang="ru-RU" b="1">
                  <a:solidFill>
                    <a:srgbClr val="FF0000"/>
                  </a:solidFill>
                  <a:latin typeface="Times New Roman" pitchFamily="18" charset="0"/>
                </a:rPr>
                <a:t>20%</a:t>
              </a:r>
              <a:endParaRPr lang="ru-RU"/>
            </a:p>
          </p:txBody>
        </p:sp>
        <p:sp>
          <p:nvSpPr>
            <p:cNvPr id="6158" name="Rectangle 14">
              <a:hlinkClick r:id="rId3" action="ppaction://hlinksldjump"/>
            </p:cNvPr>
            <p:cNvSpPr>
              <a:spLocks noChangeArrowheads="1"/>
            </p:cNvSpPr>
            <p:nvPr/>
          </p:nvSpPr>
          <p:spPr bwMode="auto">
            <a:xfrm>
              <a:off x="3868" y="1022"/>
              <a:ext cx="1325" cy="694"/>
            </a:xfrm>
            <a:prstGeom prst="rect">
              <a:avLst/>
            </a:prstGeom>
            <a:solidFill>
              <a:srgbClr val="FFCC99"/>
            </a:solidFill>
            <a:ln w="38100" cmpd="dbl">
              <a:solidFill>
                <a:srgbClr val="993300"/>
              </a:solidFill>
              <a:miter lim="800000"/>
              <a:headEnd/>
              <a:tailEnd/>
            </a:ln>
          </p:spPr>
          <p:txBody>
            <a:bodyPr/>
            <a:lstStyle/>
            <a:p>
              <a:r>
                <a:rPr lang="ru-RU" b="1">
                  <a:solidFill>
                    <a:srgbClr val="FF0000"/>
                  </a:solidFill>
                  <a:latin typeface="Times New Roman" pitchFamily="18" charset="0"/>
                </a:rPr>
                <a:t>Атомные</a:t>
              </a:r>
            </a:p>
            <a:p>
              <a:r>
                <a:rPr lang="ru-RU" b="1">
                  <a:solidFill>
                    <a:srgbClr val="FF0000"/>
                  </a:solidFill>
                  <a:latin typeface="Times New Roman" pitchFamily="18" charset="0"/>
                </a:rPr>
                <a:t>электростанции</a:t>
              </a:r>
            </a:p>
            <a:p>
              <a:r>
                <a:rPr lang="ru-RU" b="1">
                  <a:solidFill>
                    <a:srgbClr val="800000"/>
                  </a:solidFill>
                  <a:latin typeface="Times New Roman" pitchFamily="18" charset="0"/>
                </a:rPr>
                <a:t>(АЭС)</a:t>
              </a:r>
            </a:p>
            <a:p>
              <a:r>
                <a:rPr lang="ru-RU" b="1">
                  <a:solidFill>
                    <a:srgbClr val="FF0000"/>
                  </a:solidFill>
                  <a:latin typeface="Times New Roman" pitchFamily="18" charset="0"/>
                </a:rPr>
                <a:t>10%</a:t>
              </a:r>
              <a:endParaRPr lang="ru-RU"/>
            </a:p>
          </p:txBody>
        </p:sp>
        <p:sp>
          <p:nvSpPr>
            <p:cNvPr id="6159" name="Rectangle 15">
              <a:hlinkClick r:id="rId4" action="ppaction://hlinksldjump"/>
            </p:cNvPr>
            <p:cNvSpPr>
              <a:spLocks noChangeArrowheads="1"/>
            </p:cNvSpPr>
            <p:nvPr/>
          </p:nvSpPr>
          <p:spPr bwMode="auto">
            <a:xfrm>
              <a:off x="3868" y="3017"/>
              <a:ext cx="1325" cy="694"/>
            </a:xfrm>
            <a:prstGeom prst="rect">
              <a:avLst/>
            </a:prstGeom>
            <a:solidFill>
              <a:srgbClr val="FFFF00"/>
            </a:solidFill>
            <a:ln w="38100" cmpd="dbl">
              <a:solidFill>
                <a:srgbClr val="FF0000"/>
              </a:solidFill>
              <a:miter lim="800000"/>
              <a:headEnd/>
              <a:tailEnd/>
            </a:ln>
          </p:spPr>
          <p:txBody>
            <a:bodyPr/>
            <a:lstStyle/>
            <a:p>
              <a:r>
                <a:rPr lang="ru-RU" b="1">
                  <a:solidFill>
                    <a:srgbClr val="FF0000"/>
                  </a:solidFill>
                  <a:latin typeface="Times New Roman" pitchFamily="18" charset="0"/>
                </a:rPr>
                <a:t>Солнечные</a:t>
              </a:r>
            </a:p>
            <a:p>
              <a:r>
                <a:rPr lang="ru-RU" b="1">
                  <a:solidFill>
                    <a:srgbClr val="FF0000"/>
                  </a:solidFill>
                  <a:latin typeface="Times New Roman" pitchFamily="18" charset="0"/>
                </a:rPr>
                <a:t>электростанции</a:t>
              </a:r>
            </a:p>
            <a:p>
              <a:r>
                <a:rPr lang="ru-RU" b="1">
                  <a:solidFill>
                    <a:srgbClr val="FF0000"/>
                  </a:solidFill>
                  <a:latin typeface="Times New Roman" pitchFamily="18" charset="0"/>
                </a:rPr>
                <a:t>(СЭС)</a:t>
              </a:r>
              <a:endParaRPr lang="ru-RU"/>
            </a:p>
          </p:txBody>
        </p:sp>
        <p:sp>
          <p:nvSpPr>
            <p:cNvPr id="6160" name="Rectangle 16">
              <a:hlinkClick r:id="rId5" action="ppaction://hlinksldjump"/>
            </p:cNvPr>
            <p:cNvSpPr>
              <a:spLocks noChangeArrowheads="1"/>
            </p:cNvSpPr>
            <p:nvPr/>
          </p:nvSpPr>
          <p:spPr bwMode="auto">
            <a:xfrm>
              <a:off x="2070" y="3190"/>
              <a:ext cx="1325" cy="694"/>
            </a:xfrm>
            <a:prstGeom prst="rect">
              <a:avLst/>
            </a:prstGeom>
            <a:solidFill>
              <a:srgbClr val="CCFF33"/>
            </a:solidFill>
            <a:ln w="38100" cmpd="dbl">
              <a:solidFill>
                <a:srgbClr val="0000FF"/>
              </a:solidFill>
              <a:miter lim="800000"/>
              <a:headEnd/>
              <a:tailEnd/>
            </a:ln>
          </p:spPr>
          <p:txBody>
            <a:bodyPr/>
            <a:lstStyle/>
            <a:p>
              <a:pPr>
                <a:lnSpc>
                  <a:spcPct val="80000"/>
                </a:lnSpc>
                <a:spcBef>
                  <a:spcPct val="20000"/>
                </a:spcBef>
                <a:buClr>
                  <a:schemeClr val="hlink"/>
                </a:buClr>
                <a:buSzPct val="80000"/>
                <a:buFont typeface="Wingdings" pitchFamily="2" charset="2"/>
                <a:buNone/>
              </a:pPr>
              <a:r>
                <a:rPr lang="ru-RU" b="1">
                  <a:solidFill>
                    <a:srgbClr val="CD1603"/>
                  </a:solidFill>
                  <a:latin typeface="Times New Roman" pitchFamily="18" charset="0"/>
                </a:rPr>
                <a:t>Геотермальные электростанции</a:t>
              </a:r>
            </a:p>
          </p:txBody>
        </p:sp>
        <p:sp>
          <p:nvSpPr>
            <p:cNvPr id="6161" name="Rectangle 17">
              <a:hlinkClick r:id="rId6" action="ppaction://hlinksldjump"/>
            </p:cNvPr>
            <p:cNvSpPr>
              <a:spLocks noChangeArrowheads="1"/>
            </p:cNvSpPr>
            <p:nvPr/>
          </p:nvSpPr>
          <p:spPr bwMode="auto">
            <a:xfrm>
              <a:off x="340" y="1017"/>
              <a:ext cx="1313" cy="694"/>
            </a:xfrm>
            <a:prstGeom prst="rect">
              <a:avLst/>
            </a:prstGeom>
            <a:solidFill>
              <a:srgbClr val="FFCC00"/>
            </a:solidFill>
            <a:ln w="38100" cmpd="dbl">
              <a:solidFill>
                <a:srgbClr val="FF0000"/>
              </a:solidFill>
              <a:miter lim="800000"/>
              <a:headEnd/>
              <a:tailEnd/>
            </a:ln>
          </p:spPr>
          <p:txBody>
            <a:bodyPr/>
            <a:lstStyle/>
            <a:p>
              <a:r>
                <a:rPr lang="ru-RU" b="1">
                  <a:solidFill>
                    <a:srgbClr val="FF0000"/>
                  </a:solidFill>
                  <a:latin typeface="Times New Roman" pitchFamily="18" charset="0"/>
                </a:rPr>
                <a:t>Тепловые электростанции</a:t>
              </a:r>
            </a:p>
            <a:p>
              <a:r>
                <a:rPr lang="ru-RU" b="1">
                  <a:solidFill>
                    <a:srgbClr val="0000FF"/>
                  </a:solidFill>
                  <a:latin typeface="Times New Roman" pitchFamily="18" charset="0"/>
                </a:rPr>
                <a:t>(ТЭС)</a:t>
              </a:r>
            </a:p>
            <a:p>
              <a:r>
                <a:rPr lang="ru-RU" b="1">
                  <a:solidFill>
                    <a:srgbClr val="FF0000"/>
                  </a:solidFill>
                  <a:latin typeface="Times New Roman" pitchFamily="18" charset="0"/>
                </a:rPr>
                <a:t>40%</a:t>
              </a:r>
              <a:endParaRPr lang="ru-RU"/>
            </a:p>
          </p:txBody>
        </p:sp>
        <p:sp>
          <p:nvSpPr>
            <p:cNvPr id="6162" name="Rectangle 18">
              <a:hlinkClick r:id="rId7" action="ppaction://hlinksldjump"/>
            </p:cNvPr>
            <p:cNvSpPr>
              <a:spLocks noChangeArrowheads="1"/>
            </p:cNvSpPr>
            <p:nvPr/>
          </p:nvSpPr>
          <p:spPr bwMode="auto">
            <a:xfrm>
              <a:off x="366" y="3017"/>
              <a:ext cx="1325" cy="694"/>
            </a:xfrm>
            <a:prstGeom prst="rect">
              <a:avLst/>
            </a:prstGeom>
            <a:solidFill>
              <a:srgbClr val="CCFFFF"/>
            </a:solidFill>
            <a:ln w="38100" cmpd="dbl">
              <a:solidFill>
                <a:srgbClr val="339966"/>
              </a:solidFill>
              <a:miter lim="800000"/>
              <a:headEnd/>
              <a:tailEnd/>
            </a:ln>
          </p:spPr>
          <p:txBody>
            <a:bodyPr/>
            <a:lstStyle/>
            <a:p>
              <a:r>
                <a:rPr lang="ru-RU" b="1">
                  <a:solidFill>
                    <a:srgbClr val="FF0000"/>
                  </a:solidFill>
                  <a:latin typeface="Times New Roman" pitchFamily="18" charset="0"/>
                </a:rPr>
                <a:t>Ветряные</a:t>
              </a:r>
            </a:p>
            <a:p>
              <a:r>
                <a:rPr lang="ru-RU" b="1">
                  <a:solidFill>
                    <a:srgbClr val="FF0000"/>
                  </a:solidFill>
                  <a:latin typeface="Times New Roman" pitchFamily="18" charset="0"/>
                </a:rPr>
                <a:t>электростанции</a:t>
              </a:r>
            </a:p>
            <a:p>
              <a:r>
                <a:rPr lang="ru-RU" b="1">
                  <a:solidFill>
                    <a:srgbClr val="FF0000"/>
                  </a:solidFill>
                  <a:latin typeface="Times New Roman" pitchFamily="18" charset="0"/>
                </a:rPr>
                <a:t>(ВЭС)</a:t>
              </a:r>
            </a:p>
            <a:p>
              <a:pPr algn="l"/>
              <a:endParaRPr lang="ru-RU"/>
            </a:p>
          </p:txBody>
        </p:sp>
        <p:sp>
          <p:nvSpPr>
            <p:cNvPr id="6163" name="Rectangle 20">
              <a:hlinkClick r:id="rId8" action="ppaction://hlinksldjump"/>
            </p:cNvPr>
            <p:cNvSpPr>
              <a:spLocks noChangeArrowheads="1"/>
            </p:cNvSpPr>
            <p:nvPr/>
          </p:nvSpPr>
          <p:spPr bwMode="auto">
            <a:xfrm>
              <a:off x="0" y="2024"/>
              <a:ext cx="1325" cy="694"/>
            </a:xfrm>
            <a:prstGeom prst="rect">
              <a:avLst/>
            </a:prstGeom>
            <a:solidFill>
              <a:srgbClr val="FF99FF"/>
            </a:solidFill>
            <a:ln w="38100" cmpd="dbl">
              <a:solidFill>
                <a:schemeClr val="hlink"/>
              </a:solidFill>
              <a:miter lim="800000"/>
              <a:headEnd/>
              <a:tailEnd/>
            </a:ln>
          </p:spPr>
          <p:txBody>
            <a:bodyPr/>
            <a:lstStyle/>
            <a:p>
              <a:pPr>
                <a:lnSpc>
                  <a:spcPct val="80000"/>
                </a:lnSpc>
                <a:spcBef>
                  <a:spcPct val="20000"/>
                </a:spcBef>
                <a:buClr>
                  <a:schemeClr val="hlink"/>
                </a:buClr>
                <a:buSzPct val="80000"/>
                <a:buFont typeface="Wingdings" pitchFamily="2" charset="2"/>
                <a:buNone/>
              </a:pPr>
              <a:r>
                <a:rPr lang="ru-RU" b="1">
                  <a:solidFill>
                    <a:srgbClr val="CD1603"/>
                  </a:solidFill>
                </a:rPr>
                <a:t>Электростанции с МГД генератором</a:t>
              </a:r>
            </a:p>
          </p:txBody>
        </p:sp>
        <p:sp>
          <p:nvSpPr>
            <p:cNvPr id="6164" name="Rectangle 21">
              <a:hlinkClick r:id="rId9" action="ppaction://hlinksldjump"/>
            </p:cNvPr>
            <p:cNvSpPr>
              <a:spLocks noChangeArrowheads="1"/>
            </p:cNvSpPr>
            <p:nvPr/>
          </p:nvSpPr>
          <p:spPr bwMode="auto">
            <a:xfrm>
              <a:off x="4422" y="1979"/>
              <a:ext cx="1325" cy="694"/>
            </a:xfrm>
            <a:prstGeom prst="rect">
              <a:avLst/>
            </a:prstGeom>
            <a:solidFill>
              <a:srgbClr val="CCECFF"/>
            </a:solidFill>
            <a:ln w="38100" cmpd="dbl">
              <a:solidFill>
                <a:srgbClr val="0000FF"/>
              </a:solidFill>
              <a:miter lim="800000"/>
              <a:headEnd/>
              <a:tailEnd/>
            </a:ln>
          </p:spPr>
          <p:txBody>
            <a:bodyPr/>
            <a:lstStyle/>
            <a:p>
              <a:pPr>
                <a:lnSpc>
                  <a:spcPct val="80000"/>
                </a:lnSpc>
                <a:spcBef>
                  <a:spcPct val="20000"/>
                </a:spcBef>
                <a:buClr>
                  <a:schemeClr val="hlink"/>
                </a:buClr>
                <a:buSzPct val="80000"/>
                <a:buFont typeface="Wingdings" pitchFamily="2" charset="2"/>
                <a:buNone/>
              </a:pPr>
              <a:r>
                <a:rPr lang="ru-RU">
                  <a:solidFill>
                    <a:srgbClr val="CD1603"/>
                  </a:solidFill>
                </a:rPr>
                <a:t>Электро</a:t>
              </a:r>
            </a:p>
            <a:p>
              <a:pPr>
                <a:lnSpc>
                  <a:spcPct val="80000"/>
                </a:lnSpc>
                <a:spcBef>
                  <a:spcPct val="20000"/>
                </a:spcBef>
                <a:buClr>
                  <a:schemeClr val="hlink"/>
                </a:buClr>
                <a:buSzPct val="80000"/>
                <a:buFont typeface="Wingdings" pitchFamily="2" charset="2"/>
                <a:buNone/>
              </a:pPr>
              <a:r>
                <a:rPr lang="ru-RU">
                  <a:solidFill>
                    <a:srgbClr val="CD1603"/>
                  </a:solidFill>
                </a:rPr>
                <a:t>химические электростанции</a:t>
              </a:r>
            </a:p>
          </p:txBody>
        </p:sp>
      </p:grpSp>
    </p:spTree>
  </p:cSld>
  <p:clrMapOvr>
    <a:masterClrMapping/>
  </p:clrMapOvr>
  <p:transition>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5" name="Picture 5" descr="Konakovo_GRES_%28State_area_power_plant%29"/>
          <p:cNvPicPr>
            <a:picLocks noChangeAspect="1" noChangeArrowheads="1"/>
          </p:cNvPicPr>
          <p:nvPr/>
        </p:nvPicPr>
        <p:blipFill>
          <a:blip r:embed="rId2" cstate="print"/>
          <a:srcRect/>
          <a:stretch>
            <a:fillRect/>
          </a:stretch>
        </p:blipFill>
        <p:spPr bwMode="auto">
          <a:xfrm>
            <a:off x="0" y="0"/>
            <a:ext cx="4787900" cy="3251200"/>
          </a:xfrm>
          <a:prstGeom prst="rect">
            <a:avLst/>
          </a:prstGeom>
          <a:noFill/>
          <a:ln w="9525">
            <a:noFill/>
            <a:miter lim="800000"/>
            <a:headEnd/>
            <a:tailEnd/>
          </a:ln>
        </p:spPr>
      </p:pic>
      <p:pic>
        <p:nvPicPr>
          <p:cNvPr id="128006" name="Picture 6" descr="%D0%9F%D0%B5%D1%80%D0%BC%D1%81%D0%BA%D0%B0%D1%8F_%D0%93%D0%A0%D0%AD%D0%A1"/>
          <p:cNvPicPr>
            <a:picLocks noChangeAspect="1" noChangeArrowheads="1"/>
          </p:cNvPicPr>
          <p:nvPr/>
        </p:nvPicPr>
        <p:blipFill>
          <a:blip r:embed="rId3" cstate="print"/>
          <a:srcRect/>
          <a:stretch>
            <a:fillRect/>
          </a:stretch>
        </p:blipFill>
        <p:spPr bwMode="auto">
          <a:xfrm>
            <a:off x="4248150" y="0"/>
            <a:ext cx="4895850" cy="3235325"/>
          </a:xfrm>
          <a:prstGeom prst="rect">
            <a:avLst/>
          </a:prstGeom>
          <a:noFill/>
          <a:ln w="9525">
            <a:noFill/>
            <a:miter lim="800000"/>
            <a:headEnd/>
            <a:tailEnd/>
          </a:ln>
        </p:spPr>
      </p:pic>
      <p:sp>
        <p:nvSpPr>
          <p:cNvPr id="128002" name="Rectangle 2"/>
          <p:cNvSpPr>
            <a:spLocks noGrp="1" noChangeArrowheads="1"/>
          </p:cNvSpPr>
          <p:nvPr>
            <p:ph type="title"/>
          </p:nvPr>
        </p:nvSpPr>
        <p:spPr/>
        <p:txBody>
          <a:bodyPr/>
          <a:lstStyle/>
          <a:p>
            <a:pPr algn="ctr" eaLnBrk="1" hangingPunct="1">
              <a:defRPr/>
            </a:pPr>
            <a:r>
              <a:rPr lang="ru-RU" sz="3800" b="1" smtClean="0">
                <a:effectLst>
                  <a:outerShdw blurRad="38100" dist="38100" dir="2700000" algn="tl">
                    <a:srgbClr val="C0C0C0"/>
                  </a:outerShdw>
                </a:effectLst>
              </a:rPr>
              <a:t>Тепловые электростанции (ТЭС)</a:t>
            </a:r>
          </a:p>
        </p:txBody>
      </p:sp>
      <p:sp>
        <p:nvSpPr>
          <p:cNvPr id="7173" name="Rectangle 3"/>
          <p:cNvSpPr>
            <a:spLocks noGrp="1" noChangeArrowheads="1"/>
          </p:cNvSpPr>
          <p:nvPr>
            <p:ph type="body" idx="1"/>
          </p:nvPr>
        </p:nvSpPr>
        <p:spPr>
          <a:xfrm>
            <a:off x="609600" y="3213100"/>
            <a:ext cx="7924800" cy="2806700"/>
          </a:xfrm>
        </p:spPr>
        <p:txBody>
          <a:bodyPr/>
          <a:lstStyle/>
          <a:p>
            <a:pPr indent="282575" eaLnBrk="1" hangingPunct="1">
              <a:lnSpc>
                <a:spcPct val="80000"/>
              </a:lnSpc>
              <a:buFont typeface="Wingdings" pitchFamily="2" charset="2"/>
              <a:buNone/>
            </a:pPr>
            <a:r>
              <a:rPr lang="ru-RU" b="1" smtClean="0">
                <a:hlinkClick r:id="rId4" tooltip="Тепловая электростанция"/>
              </a:rPr>
              <a:t>тепловые электростанции</a:t>
            </a:r>
            <a:r>
              <a:rPr lang="ru-RU" smtClean="0"/>
              <a:t> </a:t>
            </a:r>
            <a:r>
              <a:rPr lang="ru-RU" b="1" smtClean="0"/>
              <a:t> — </a:t>
            </a:r>
            <a:r>
              <a:rPr lang="ru-RU" b="1" smtClean="0">
                <a:hlinkClick r:id="rId5" tooltip="Электростанция"/>
              </a:rPr>
              <a:t>электростанция</a:t>
            </a:r>
            <a:r>
              <a:rPr lang="ru-RU" b="1" smtClean="0"/>
              <a:t>, вырабатывающая электрическую энергию за счет преобразования химической энергии </a:t>
            </a:r>
            <a:r>
              <a:rPr lang="ru-RU" b="1" smtClean="0">
                <a:hlinkClick r:id="rId6" tooltip="Топливо"/>
              </a:rPr>
              <a:t>топлива</a:t>
            </a:r>
            <a:r>
              <a:rPr lang="ru-RU" b="1" smtClean="0"/>
              <a:t> в механическую энергию вращения </a:t>
            </a:r>
            <a:r>
              <a:rPr lang="ru-RU" b="1" smtClean="0">
                <a:hlinkClick r:id="rId7" tooltip="Вал"/>
              </a:rPr>
              <a:t>вала</a:t>
            </a:r>
            <a:r>
              <a:rPr lang="ru-RU" b="1" smtClean="0"/>
              <a:t> </a:t>
            </a:r>
            <a:r>
              <a:rPr lang="ru-RU" b="1" smtClean="0">
                <a:hlinkClick r:id="rId8" tooltip="Электрогенератор"/>
              </a:rPr>
              <a:t>электрогенератора</a:t>
            </a:r>
            <a:r>
              <a:rPr lang="ru-RU" b="1" smtClean="0"/>
              <a:t>.</a:t>
            </a:r>
          </a:p>
          <a:p>
            <a:pPr indent="282575" eaLnBrk="1" hangingPunct="1">
              <a:lnSpc>
                <a:spcPct val="80000"/>
              </a:lnSpc>
            </a:pPr>
            <a:endParaRPr lang="ru-RU" smtClean="0"/>
          </a:p>
        </p:txBody>
      </p:sp>
      <p:sp>
        <p:nvSpPr>
          <p:cNvPr id="7174" name="AutoShape 7">
            <a:hlinkClick r:id="rId9" action="ppaction://hlinksldjump" highlightClick="1"/>
          </p:cNvPr>
          <p:cNvSpPr>
            <a:spLocks noChangeArrowheads="1"/>
          </p:cNvSpPr>
          <p:nvPr/>
        </p:nvSpPr>
        <p:spPr bwMode="auto">
          <a:xfrm>
            <a:off x="2700338" y="6524625"/>
            <a:ext cx="865187" cy="333375"/>
          </a:xfrm>
          <a:prstGeom prst="actionButtonBackPrevious">
            <a:avLst/>
          </a:prstGeom>
          <a:solidFill>
            <a:schemeClr val="accent1"/>
          </a:solidFill>
          <a:ln w="9525">
            <a:noFill/>
            <a:miter lim="800000"/>
            <a:headEnd/>
            <a:tailEnd/>
          </a:ln>
        </p:spPr>
        <p:txBody>
          <a:bodyPr wrap="none" anchor="ctr"/>
          <a:lstStyle/>
          <a:p>
            <a:endParaRPr lang="ru-RU"/>
          </a:p>
        </p:txBody>
      </p:sp>
      <p:sp>
        <p:nvSpPr>
          <p:cNvPr id="7175" name="Text Box 8"/>
          <p:cNvSpPr txBox="1">
            <a:spLocks noChangeArrowheads="1"/>
          </p:cNvSpPr>
          <p:nvPr/>
        </p:nvSpPr>
        <p:spPr bwMode="auto">
          <a:xfrm>
            <a:off x="755650" y="6491288"/>
            <a:ext cx="1822450" cy="366712"/>
          </a:xfrm>
          <a:prstGeom prst="rect">
            <a:avLst/>
          </a:prstGeom>
          <a:noFill/>
          <a:ln w="9525">
            <a:noFill/>
            <a:miter lim="800000"/>
            <a:headEnd/>
            <a:tailEnd/>
          </a:ln>
        </p:spPr>
        <p:txBody>
          <a:bodyPr wrap="none">
            <a:spAutoFit/>
          </a:bodyPr>
          <a:lstStyle/>
          <a:p>
            <a:r>
              <a:rPr lang="ru-RU"/>
              <a:t>классификация</a:t>
            </a: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8005"/>
                                        </p:tgtEl>
                                        <p:attrNameLst>
                                          <p:attrName>style.visibility</p:attrName>
                                        </p:attrNameLst>
                                      </p:cBhvr>
                                      <p:to>
                                        <p:strVal val="visible"/>
                                      </p:to>
                                    </p:set>
                                    <p:animEffect transition="in" filter="wipe(left)">
                                      <p:cBhvr>
                                        <p:cTn id="7" dur="2000"/>
                                        <p:tgtEl>
                                          <p:spTgt spid="128005"/>
                                        </p:tgtEl>
                                      </p:cBhvr>
                                    </p:animEffect>
                                  </p:childTnLst>
                                </p:cTn>
                              </p:par>
                            </p:childTnLst>
                          </p:cTn>
                        </p:par>
                        <p:par>
                          <p:cTn id="8" fill="hold">
                            <p:stCondLst>
                              <p:cond delay="2000"/>
                            </p:stCondLst>
                            <p:childTnLst>
                              <p:par>
                                <p:cTn id="9" presetID="22" presetClass="entr" presetSubtype="2" fill="hold" nodeType="afterEffect">
                                  <p:stCondLst>
                                    <p:cond delay="0"/>
                                  </p:stCondLst>
                                  <p:childTnLst>
                                    <p:set>
                                      <p:cBhvr>
                                        <p:cTn id="10" dur="1" fill="hold">
                                          <p:stCondLst>
                                            <p:cond delay="0"/>
                                          </p:stCondLst>
                                        </p:cTn>
                                        <p:tgtEl>
                                          <p:spTgt spid="128006"/>
                                        </p:tgtEl>
                                        <p:attrNameLst>
                                          <p:attrName>style.visibility</p:attrName>
                                        </p:attrNameLst>
                                      </p:cBhvr>
                                      <p:to>
                                        <p:strVal val="visible"/>
                                      </p:to>
                                    </p:set>
                                    <p:animEffect transition="in" filter="wipe(right)">
                                      <p:cBhvr>
                                        <p:cTn id="11" dur="2000"/>
                                        <p:tgtEl>
                                          <p:spTgt spid="128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т</a:t>
            </a:r>
            <a:r>
              <a:rPr lang="ru-RU" dirty="0" err="1" smtClean="0"/>
              <a:t>эц</a:t>
            </a:r>
            <a:r>
              <a:rPr lang="ru-RU" dirty="0" smtClean="0"/>
              <a:t> и </a:t>
            </a:r>
            <a:r>
              <a:rPr lang="ru-RU" dirty="0" err="1" smtClean="0"/>
              <a:t>тэс</a:t>
            </a:r>
            <a:endParaRPr lang="ru-RU" dirty="0"/>
          </a:p>
        </p:txBody>
      </p:sp>
      <p:sp>
        <p:nvSpPr>
          <p:cNvPr id="3" name="Содержимое 2"/>
          <p:cNvSpPr>
            <a:spLocks noGrp="1"/>
          </p:cNvSpPr>
          <p:nvPr>
            <p:ph idx="1"/>
          </p:nvPr>
        </p:nvSpPr>
        <p:spPr/>
        <p:txBody>
          <a:bodyPr/>
          <a:lstStyle/>
          <a:p>
            <a:r>
              <a:rPr lang="ru-RU" sz="2000" dirty="0" smtClean="0"/>
              <a:t>Для начала стоит определиться с терминами «ТЭЦ» и «ТЭС». Говоря понятным языком – они родные сестры. «Чистая» теплоэлектростанция – ТЭС рассчитана исключительно на производство электроэнергии. Ее другое название «конденсационная электростанция» – КЭС</a:t>
            </a:r>
            <a:r>
              <a:rPr lang="ru-RU" sz="2000" dirty="0" smtClean="0"/>
              <a:t>.</a:t>
            </a:r>
          </a:p>
          <a:p>
            <a:r>
              <a:rPr lang="ru-RU" sz="2000" dirty="0" smtClean="0"/>
              <a:t>Теплоэлектроцентраль – ТЭЦ — разновидность ТЭС. Она, помимо генерации электроэнергии, осуществляет подачу горячей воды в центральную систему отопления и для бытовых нужд.</a:t>
            </a:r>
            <a:endParaRPr lang="ru-RU" sz="2000" dirty="0"/>
          </a:p>
        </p:txBody>
      </p:sp>
    </p:spTree>
  </p:cSld>
  <p:clrMapOvr>
    <a:masterClrMapping/>
  </p:clrMapOvr>
  <p:transition>
    <p:cover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Принцип работы </a:t>
            </a:r>
            <a:r>
              <a:rPr lang="ru-RU" dirty="0" err="1" smtClean="0"/>
              <a:t>тэц</a:t>
            </a:r>
            <a:endParaRPr lang="ru-RU" dirty="0"/>
          </a:p>
        </p:txBody>
      </p:sp>
      <p:pic>
        <p:nvPicPr>
          <p:cNvPr id="5" name="Рисунок 4" descr="Картинки по запросу &quot;объяснение работы тэц&quot;"/>
          <p:cNvPicPr/>
          <p:nvPr/>
        </p:nvPicPr>
        <p:blipFill>
          <a:blip r:embed="rId2"/>
          <a:srcRect/>
          <a:stretch>
            <a:fillRect/>
          </a:stretch>
        </p:blipFill>
        <p:spPr bwMode="auto">
          <a:xfrm>
            <a:off x="357158" y="1214422"/>
            <a:ext cx="8143931" cy="4857784"/>
          </a:xfrm>
          <a:prstGeom prst="rect">
            <a:avLst/>
          </a:prstGeom>
          <a:noFill/>
          <a:ln w="9525">
            <a:noFill/>
            <a:miter lim="800000"/>
            <a:headEnd/>
            <a:tailEnd/>
          </a:ln>
        </p:spPr>
      </p:pic>
    </p:spTree>
  </p:cSld>
  <p:clrMapOvr>
    <a:masterClrMapping/>
  </p:clrMapOvr>
  <p:transition>
    <p:cover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b="1" dirty="0" smtClean="0"/>
              <a:t>Как работают ТЭС на газе</a:t>
            </a:r>
            <a:br>
              <a:rPr lang="ru-RU" sz="2400" b="1" dirty="0" smtClean="0"/>
            </a:br>
            <a:endParaRPr lang="ru-RU" sz="2400" dirty="0"/>
          </a:p>
        </p:txBody>
      </p:sp>
      <p:pic>
        <p:nvPicPr>
          <p:cNvPr id="70658" name="Picture 2" descr="Схема ТЭС на газе"/>
          <p:cNvPicPr>
            <a:picLocks noChangeAspect="1" noChangeArrowheads="1"/>
          </p:cNvPicPr>
          <p:nvPr/>
        </p:nvPicPr>
        <p:blipFill>
          <a:blip r:embed="rId2"/>
          <a:srcRect/>
          <a:stretch>
            <a:fillRect/>
          </a:stretch>
        </p:blipFill>
        <p:spPr bwMode="auto">
          <a:xfrm>
            <a:off x="428596" y="1428736"/>
            <a:ext cx="5606420" cy="4357718"/>
          </a:xfrm>
          <a:prstGeom prst="rect">
            <a:avLst/>
          </a:prstGeom>
          <a:noFill/>
        </p:spPr>
      </p:pic>
      <p:sp>
        <p:nvSpPr>
          <p:cNvPr id="5" name="Прямоугольник 4"/>
          <p:cNvSpPr/>
          <p:nvPr/>
        </p:nvSpPr>
        <p:spPr>
          <a:xfrm>
            <a:off x="6072198" y="1571612"/>
            <a:ext cx="2571768" cy="3754874"/>
          </a:xfrm>
          <a:prstGeom prst="rect">
            <a:avLst/>
          </a:prstGeom>
        </p:spPr>
        <p:txBody>
          <a:bodyPr wrap="square">
            <a:spAutoFit/>
          </a:bodyPr>
          <a:lstStyle/>
          <a:p>
            <a:r>
              <a:rPr lang="ru-RU" sz="1400" dirty="0" smtClean="0"/>
              <a:t>По сравнению с угольными ТЭЦ, ТЭС, где установлены газотурбинные установки, намного более компактны и </a:t>
            </a:r>
            <a:r>
              <a:rPr lang="ru-RU" sz="1400" dirty="0" err="1" smtClean="0"/>
              <a:t>экологичны</a:t>
            </a:r>
            <a:r>
              <a:rPr lang="ru-RU" sz="1400" dirty="0" smtClean="0"/>
              <a:t>. Достаточно сказать, что такой станции не нужен паровой котел. Газотурбинная установка – это по сути тот же турбореактивный авиадвигатель, где, в отличие от него, реактивная струя не выбрасывается в атмосферу, а вращает ротор генератора. При этом выбросы продуктов сгорания минимальны.</a:t>
            </a:r>
            <a:endParaRPr lang="ru-RU" sz="1400" dirty="0"/>
          </a:p>
        </p:txBody>
      </p:sp>
    </p:spTree>
  </p:cSld>
  <p:clrMapOvr>
    <a:masterClrMapping/>
  </p:clrMapOvr>
  <p:transition>
    <p:cover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5"/>
          <p:cNvSpPr txBox="1">
            <a:spLocks noChangeArrowheads="1"/>
          </p:cNvSpPr>
          <p:nvPr/>
        </p:nvSpPr>
        <p:spPr bwMode="auto">
          <a:xfrm>
            <a:off x="857224" y="2214554"/>
            <a:ext cx="7632700" cy="646112"/>
          </a:xfrm>
          <a:prstGeom prst="rect">
            <a:avLst/>
          </a:prstGeom>
          <a:noFill/>
          <a:ln w="9525">
            <a:noFill/>
            <a:miter lim="800000"/>
            <a:headEnd/>
            <a:tailEnd/>
          </a:ln>
        </p:spPr>
        <p:txBody>
          <a:bodyPr>
            <a:spAutoFit/>
          </a:bodyPr>
          <a:lstStyle/>
          <a:p>
            <a:r>
              <a:rPr lang="ru-RU" sz="3600" b="1" i="1" dirty="0">
                <a:latin typeface="Times New Roman" pitchFamily="18" charset="0"/>
                <a:cs typeface="Times New Roman" pitchFamily="18" charset="0"/>
              </a:rPr>
              <a:t>          Тепловые электростанции</a:t>
            </a:r>
          </a:p>
        </p:txBody>
      </p:sp>
    </p:spTree>
  </p:cSld>
  <p:clrMapOvr>
    <a:masterClrMapping/>
  </p:clrMapOvr>
  <p:transition>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179388" y="500042"/>
            <a:ext cx="8964612" cy="2030412"/>
          </a:xfrm>
          <a:prstGeom prst="rect">
            <a:avLst/>
          </a:prstGeom>
          <a:noFill/>
          <a:ln w="9525">
            <a:noFill/>
            <a:miter lim="800000"/>
            <a:headEnd/>
            <a:tailEnd/>
          </a:ln>
        </p:spPr>
        <p:txBody>
          <a:bodyPr anchor="ctr">
            <a:spAutoFit/>
          </a:bodyPr>
          <a:lstStyle/>
          <a:p>
            <a:r>
              <a:rPr lang="ru-RU" b="1" i="1" u="sng" dirty="0">
                <a:solidFill>
                  <a:schemeClr val="accent4"/>
                </a:solidFill>
                <a:latin typeface="Arial" charset="0"/>
              </a:rPr>
              <a:t>Тепловая электроэнергетика</a:t>
            </a:r>
            <a:r>
              <a:rPr lang="ru-RU" u="sng" dirty="0">
                <a:solidFill>
                  <a:schemeClr val="accent4"/>
                </a:solidFill>
                <a:latin typeface="Arial" charset="0"/>
              </a:rPr>
              <a:t> </a:t>
            </a:r>
            <a:r>
              <a:rPr lang="ru-RU" dirty="0">
                <a:latin typeface="Arial" charset="0"/>
              </a:rPr>
              <a:t>– это основная отрасль энергетики в </a:t>
            </a:r>
            <a:r>
              <a:rPr lang="ru-RU" dirty="0" smtClean="0">
                <a:latin typeface="Times New Roman" pitchFamily="18" charset="0"/>
                <a:cs typeface="Times New Roman" pitchFamily="18" charset="0"/>
              </a:rPr>
              <a:t>КАЗАХСТАНЕ. Тепловую </a:t>
            </a:r>
            <a:r>
              <a:rPr lang="ru-RU" dirty="0">
                <a:latin typeface="Times New Roman" pitchFamily="18" charset="0"/>
                <a:cs typeface="Times New Roman" pitchFamily="18" charset="0"/>
              </a:rPr>
              <a:t>электроэнергию используют в промышленности и коммунальном хозяйстве по всей стране.</a:t>
            </a:r>
          </a:p>
          <a:p>
            <a:r>
              <a:rPr lang="ru-RU" dirty="0">
                <a:latin typeface="Times New Roman" pitchFamily="18" charset="0"/>
                <a:cs typeface="Times New Roman" pitchFamily="18" charset="0"/>
              </a:rPr>
              <a:t>Электроэнергия вырабатывается на </a:t>
            </a:r>
            <a:r>
              <a:rPr lang="ru-RU" b="1" i="1" u="sng" dirty="0">
                <a:solidFill>
                  <a:schemeClr val="accent4"/>
                </a:solidFill>
                <a:latin typeface="Times New Roman" pitchFamily="18" charset="0"/>
                <a:cs typeface="Times New Roman" pitchFamily="18" charset="0"/>
              </a:rPr>
              <a:t>тепловых электростанциях</a:t>
            </a:r>
            <a:r>
              <a:rPr lang="ru-RU" dirty="0">
                <a:latin typeface="Times New Roman" pitchFamily="18" charset="0"/>
                <a:cs typeface="Times New Roman" pitchFamily="18" charset="0"/>
              </a:rPr>
              <a:t>. Тепловые электростанции - это электростанции, вырабатывающие электроэнергию посредством преобразования химической энергии топлива в механическую энергию вращения вала электрогенератора.</a:t>
            </a:r>
          </a:p>
        </p:txBody>
      </p:sp>
      <p:sp>
        <p:nvSpPr>
          <p:cNvPr id="3075" name="Rectangle 5"/>
          <p:cNvSpPr>
            <a:spLocks noChangeArrowheads="1"/>
          </p:cNvSpPr>
          <p:nvPr/>
        </p:nvSpPr>
        <p:spPr bwMode="auto">
          <a:xfrm>
            <a:off x="179388" y="2532063"/>
            <a:ext cx="4392612" cy="3968750"/>
          </a:xfrm>
          <a:prstGeom prst="rect">
            <a:avLst/>
          </a:prstGeom>
          <a:noFill/>
          <a:ln w="9525">
            <a:noFill/>
            <a:miter lim="800000"/>
            <a:headEnd/>
            <a:tailEnd/>
          </a:ln>
        </p:spPr>
        <p:txBody>
          <a:bodyPr anchor="ctr">
            <a:spAutoFit/>
          </a:bodyPr>
          <a:lstStyle/>
          <a:p>
            <a:r>
              <a:rPr lang="ru-RU" dirty="0">
                <a:latin typeface="Times New Roman" pitchFamily="18" charset="0"/>
                <a:cs typeface="Times New Roman" pitchFamily="18" charset="0"/>
              </a:rPr>
              <a:t>Принцип работы тепловых электростанций заключается в том, что в результате сжигания топлива в специальной камере сгорания, выделяется тепло, которое превращает воду в специальной системе труб, расположенных в паровом котле, в пар. Давление пара вращает ротор турбины, передающей энергию вращения на вал генератора, который вырабатывает электрический ток. После этого пар конденсируется и снова становится водой, которая возвращается в систему труб. Получается замкнутый процесс.</a:t>
            </a:r>
          </a:p>
        </p:txBody>
      </p:sp>
      <p:pic>
        <p:nvPicPr>
          <p:cNvPr id="3076" name="Picture 6" descr="Тепловая электростанция"/>
          <p:cNvPicPr>
            <a:picLocks noChangeAspect="1" noChangeArrowheads="1"/>
          </p:cNvPicPr>
          <p:nvPr/>
        </p:nvPicPr>
        <p:blipFill>
          <a:blip r:embed="rId2"/>
          <a:srcRect/>
          <a:stretch>
            <a:fillRect/>
          </a:stretch>
        </p:blipFill>
        <p:spPr bwMode="auto">
          <a:xfrm>
            <a:off x="4643438" y="2571744"/>
            <a:ext cx="4059237" cy="4110038"/>
          </a:xfrm>
          <a:prstGeom prst="rect">
            <a:avLst/>
          </a:prstGeom>
          <a:noFill/>
          <a:ln w="28575">
            <a:solidFill>
              <a:srgbClr val="FF00FF"/>
            </a:solidFill>
            <a:miter lim="800000"/>
            <a:headEnd/>
            <a:tailEnd/>
          </a:ln>
        </p:spPr>
      </p:pic>
    </p:spTree>
  </p:cSld>
  <p:clrMapOvr>
    <a:masterClrMapping/>
  </p:clrMapOvr>
  <p:transition>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250824" y="357166"/>
            <a:ext cx="8607456" cy="2492990"/>
          </a:xfrm>
          <a:prstGeom prst="rect">
            <a:avLst/>
          </a:prstGeom>
          <a:noFill/>
          <a:ln w="9525">
            <a:noFill/>
            <a:miter lim="800000"/>
            <a:headEnd/>
            <a:tailEnd/>
          </a:ln>
        </p:spPr>
        <p:txBody>
          <a:bodyPr wrap="square" anchor="ctr">
            <a:spAutoFit/>
          </a:bodyPr>
          <a:lstStyle/>
          <a:p>
            <a:pPr algn="ctr"/>
            <a:r>
              <a:rPr lang="ru-RU" sz="2000" dirty="0">
                <a:latin typeface="Times New Roman" pitchFamily="18" charset="0"/>
                <a:cs typeface="Times New Roman" pitchFamily="18" charset="0"/>
              </a:rPr>
              <a:t>Существуют различные </a:t>
            </a:r>
            <a:r>
              <a:rPr lang="ru-RU" sz="2000" b="1" i="1" u="sng" dirty="0">
                <a:latin typeface="Times New Roman" pitchFamily="18" charset="0"/>
                <a:cs typeface="Times New Roman" pitchFamily="18" charset="0"/>
              </a:rPr>
              <a:t>виды тепловых электростанций</a:t>
            </a:r>
            <a:r>
              <a:rPr lang="ru-RU" sz="2000" b="1" i="1" dirty="0">
                <a:solidFill>
                  <a:schemeClr val="bg2"/>
                </a:solidFill>
                <a:latin typeface="Times New Roman" pitchFamily="18" charset="0"/>
                <a:cs typeface="Times New Roman" pitchFamily="18" charset="0"/>
              </a:rPr>
              <a:t> </a:t>
            </a:r>
            <a:r>
              <a:rPr lang="ru-RU" sz="2000" b="1" dirty="0">
                <a:latin typeface="Times New Roman" pitchFamily="18" charset="0"/>
                <a:cs typeface="Times New Roman" pitchFamily="18" charset="0"/>
              </a:rPr>
              <a:t> в </a:t>
            </a:r>
            <a:r>
              <a:rPr lang="ru-RU" sz="2000" dirty="0">
                <a:latin typeface="Times New Roman" pitchFamily="18" charset="0"/>
                <a:cs typeface="Times New Roman" pitchFamily="18" charset="0"/>
              </a:rPr>
              <a:t>зависимости от используемого в них топлива и внутреннего устройства:</a:t>
            </a:r>
          </a:p>
          <a:p>
            <a:endParaRPr lang="ru-RU" sz="2000" b="1" dirty="0" smtClean="0">
              <a:solidFill>
                <a:srgbClr val="FF9900"/>
              </a:solidFill>
              <a:latin typeface="Times New Roman" pitchFamily="18" charset="0"/>
              <a:cs typeface="Times New Roman" pitchFamily="18" charset="0"/>
            </a:endParaRPr>
          </a:p>
          <a:p>
            <a:r>
              <a:rPr lang="ru-RU" sz="2000" b="1" dirty="0" smtClean="0">
                <a:solidFill>
                  <a:srgbClr val="FF9900"/>
                </a:solidFill>
                <a:latin typeface="Times New Roman" pitchFamily="18" charset="0"/>
                <a:cs typeface="Times New Roman" pitchFamily="18" charset="0"/>
              </a:rPr>
              <a:t>1)</a:t>
            </a: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На</a:t>
            </a:r>
            <a:r>
              <a:rPr lang="ru-RU" sz="2000" b="1" dirty="0" smtClean="0">
                <a:latin typeface="Times New Roman" pitchFamily="18" charset="0"/>
                <a:cs typeface="Times New Roman" pitchFamily="18" charset="0"/>
              </a:rPr>
              <a:t> </a:t>
            </a:r>
            <a:r>
              <a:rPr lang="ru-RU" sz="2000" b="1" u="sng" dirty="0" smtClean="0">
                <a:solidFill>
                  <a:schemeClr val="accent4"/>
                </a:solidFill>
                <a:latin typeface="Times New Roman" pitchFamily="18" charset="0"/>
                <a:cs typeface="Times New Roman" pitchFamily="18" charset="0"/>
              </a:rPr>
              <a:t>тепловых паротурбинных электростанциях (ТПЭС) </a:t>
            </a:r>
            <a:r>
              <a:rPr lang="ru-RU" sz="2000" dirty="0" smtClean="0">
                <a:latin typeface="Times New Roman" pitchFamily="18" charset="0"/>
                <a:cs typeface="Times New Roman" pitchFamily="18" charset="0"/>
              </a:rPr>
              <a:t>в </a:t>
            </a:r>
            <a:r>
              <a:rPr lang="ru-RU" sz="2000" dirty="0">
                <a:latin typeface="Times New Roman" pitchFamily="18" charset="0"/>
                <a:cs typeface="Times New Roman" pitchFamily="18" charset="0"/>
              </a:rPr>
              <a:t>качестве топлива используют мазут, дизель, природный газ, уголь, торф, сланцы. КПД таких электростанций составляет около 40 %, а мощность может достигать 3-6 ГВт.</a:t>
            </a:r>
          </a:p>
          <a:p>
            <a:endParaRPr lang="ru-RU" sz="1600" dirty="0"/>
          </a:p>
        </p:txBody>
      </p:sp>
      <p:pic>
        <p:nvPicPr>
          <p:cNvPr id="4099" name="Picture 6" descr="тпэс"/>
          <p:cNvPicPr>
            <a:picLocks noChangeAspect="1" noChangeArrowheads="1"/>
          </p:cNvPicPr>
          <p:nvPr/>
        </p:nvPicPr>
        <p:blipFill>
          <a:blip r:embed="rId2"/>
          <a:srcRect/>
          <a:stretch>
            <a:fillRect/>
          </a:stretch>
        </p:blipFill>
        <p:spPr bwMode="auto">
          <a:xfrm>
            <a:off x="214282" y="2714620"/>
            <a:ext cx="4094163" cy="3929063"/>
          </a:xfrm>
          <a:prstGeom prst="rect">
            <a:avLst/>
          </a:prstGeom>
          <a:noFill/>
          <a:ln w="28575">
            <a:solidFill>
              <a:srgbClr val="FF00FF"/>
            </a:solidFill>
            <a:miter lim="800000"/>
            <a:headEnd/>
            <a:tailEnd/>
          </a:ln>
        </p:spPr>
      </p:pic>
      <p:pic>
        <p:nvPicPr>
          <p:cNvPr id="4100" name="Picture 7" descr="тпэс 1"/>
          <p:cNvPicPr>
            <a:picLocks noChangeAspect="1" noChangeArrowheads="1"/>
          </p:cNvPicPr>
          <p:nvPr/>
        </p:nvPicPr>
        <p:blipFill>
          <a:blip r:embed="rId3"/>
          <a:srcRect/>
          <a:stretch>
            <a:fillRect/>
          </a:stretch>
        </p:blipFill>
        <p:spPr bwMode="auto">
          <a:xfrm>
            <a:off x="4572000" y="2714620"/>
            <a:ext cx="4389438" cy="3929063"/>
          </a:xfrm>
          <a:prstGeom prst="rect">
            <a:avLst/>
          </a:prstGeom>
          <a:noFill/>
          <a:ln w="28575">
            <a:solidFill>
              <a:srgbClr val="FF00FF"/>
            </a:solidFill>
            <a:miter lim="800000"/>
            <a:headEnd/>
            <a:tailEnd/>
          </a:ln>
        </p:spPr>
      </p:pic>
    </p:spTree>
  </p:cSld>
  <p:clrMapOvr>
    <a:masterClrMapping/>
  </p:clrMapOvr>
  <p:transition>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412750" y="260350"/>
            <a:ext cx="8642350" cy="1323975"/>
          </a:xfrm>
          <a:prstGeom prst="rect">
            <a:avLst/>
          </a:prstGeom>
          <a:noFill/>
          <a:ln w="9525">
            <a:noFill/>
            <a:miter lim="800000"/>
            <a:headEnd/>
            <a:tailEnd/>
          </a:ln>
        </p:spPr>
        <p:txBody>
          <a:bodyPr>
            <a:spAutoFit/>
          </a:bodyPr>
          <a:lstStyle/>
          <a:p>
            <a:r>
              <a:rPr lang="ru-RU" b="1" i="1" dirty="0">
                <a:solidFill>
                  <a:schemeClr val="accent4"/>
                </a:solidFill>
              </a:rPr>
              <a:t>2</a:t>
            </a:r>
            <a:r>
              <a:rPr lang="ru-RU" sz="2000" b="1" i="1" dirty="0">
                <a:solidFill>
                  <a:schemeClr val="accent4"/>
                </a:solidFill>
                <a:latin typeface="Times New Roman" pitchFamily="18" charset="0"/>
                <a:cs typeface="Times New Roman" pitchFamily="18" charset="0"/>
              </a:rPr>
              <a:t>) Тепловые электростанции с парогазотурбинной установкой (ПГЭС)</a:t>
            </a:r>
            <a:r>
              <a:rPr lang="ru-RU" sz="2000" b="1" dirty="0">
                <a:solidFill>
                  <a:schemeClr val="accent4"/>
                </a:solidFill>
                <a:latin typeface="Times New Roman" pitchFamily="18" charset="0"/>
                <a:cs typeface="Times New Roman" pitchFamily="18" charset="0"/>
              </a:rPr>
              <a:t> </a:t>
            </a:r>
            <a:r>
              <a:rPr lang="ru-RU" sz="2000" dirty="0">
                <a:latin typeface="Times New Roman" pitchFamily="18" charset="0"/>
                <a:cs typeface="Times New Roman" pitchFamily="18" charset="0"/>
              </a:rPr>
              <a:t>– комбинированные электростанции. Они оснащены паротурбинными и газотурбинными механизмами. Такие электростанции позволяют использовать тепловую энергию, их КПД может достигать 41-44%.</a:t>
            </a:r>
          </a:p>
        </p:txBody>
      </p:sp>
      <p:pic>
        <p:nvPicPr>
          <p:cNvPr id="5123" name="Picture 7"/>
          <p:cNvPicPr>
            <a:picLocks noChangeAspect="1" noChangeArrowheads="1"/>
          </p:cNvPicPr>
          <p:nvPr/>
        </p:nvPicPr>
        <p:blipFill>
          <a:blip r:embed="rId2"/>
          <a:srcRect/>
          <a:stretch>
            <a:fillRect/>
          </a:stretch>
        </p:blipFill>
        <p:spPr bwMode="auto">
          <a:xfrm>
            <a:off x="1979613" y="1643063"/>
            <a:ext cx="5114925" cy="3154362"/>
          </a:xfrm>
          <a:prstGeom prst="rect">
            <a:avLst/>
          </a:prstGeom>
          <a:noFill/>
          <a:ln w="28575">
            <a:solidFill>
              <a:srgbClr val="FF00FF"/>
            </a:solidFill>
            <a:miter lim="800000"/>
            <a:headEnd/>
            <a:tailEnd/>
          </a:ln>
        </p:spPr>
      </p:pic>
      <p:sp>
        <p:nvSpPr>
          <p:cNvPr id="5124" name="Rectangle 8"/>
          <p:cNvSpPr>
            <a:spLocks noChangeArrowheads="1"/>
          </p:cNvSpPr>
          <p:nvPr/>
        </p:nvSpPr>
        <p:spPr bwMode="auto">
          <a:xfrm>
            <a:off x="285720" y="4797425"/>
            <a:ext cx="8426480" cy="1938338"/>
          </a:xfrm>
          <a:prstGeom prst="rect">
            <a:avLst/>
          </a:prstGeom>
          <a:noFill/>
          <a:ln w="9525">
            <a:noFill/>
            <a:miter lim="800000"/>
            <a:headEnd/>
            <a:tailEnd/>
          </a:ln>
        </p:spPr>
        <p:txBody>
          <a:bodyPr wrap="square">
            <a:spAutoFit/>
          </a:bodyPr>
          <a:lstStyle/>
          <a:p>
            <a:r>
              <a:rPr lang="ru-RU" sz="2000" b="1" i="1" dirty="0">
                <a:solidFill>
                  <a:schemeClr val="accent4"/>
                </a:solidFill>
                <a:latin typeface="Times New Roman" pitchFamily="18" charset="0"/>
                <a:cs typeface="Times New Roman" pitchFamily="18" charset="0"/>
              </a:rPr>
              <a:t>3) Газотурбинные электростанции (ГТЭС)</a:t>
            </a:r>
            <a:r>
              <a:rPr lang="ru-RU" sz="2000" b="1" dirty="0">
                <a:solidFill>
                  <a:schemeClr val="accent4"/>
                </a:solidFill>
                <a:latin typeface="Times New Roman" pitchFamily="18" charset="0"/>
                <a:cs typeface="Times New Roman" pitchFamily="18" charset="0"/>
              </a:rPr>
              <a:t> </a:t>
            </a:r>
          </a:p>
          <a:p>
            <a:r>
              <a:rPr lang="ru-RU" sz="2000" dirty="0">
                <a:latin typeface="Times New Roman" pitchFamily="18" charset="0"/>
                <a:cs typeface="Times New Roman" pitchFamily="18" charset="0"/>
              </a:rPr>
              <a:t>работают на природном газе или жидком топливе. Генератор в них вращает газовая турбина. КПД таких электростанций невысок, всего 27-29%, поэтому зачастую их используют как резервные источники электроэнергии для покрытия пиков нагрузки на электрическую сеть, или для электрификации небольших населенных пунктов.</a:t>
            </a:r>
          </a:p>
        </p:txBody>
      </p:sp>
    </p:spTree>
  </p:cSld>
  <p:clrMapOvr>
    <a:masterClrMapping/>
  </p:clrMapOvr>
  <p:transition>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5" descr="газотурбинную электростанцию"/>
          <p:cNvPicPr>
            <a:picLocks noChangeAspect="1" noChangeArrowheads="1"/>
          </p:cNvPicPr>
          <p:nvPr/>
        </p:nvPicPr>
        <p:blipFill>
          <a:blip r:embed="rId2"/>
          <a:srcRect/>
          <a:stretch>
            <a:fillRect/>
          </a:stretch>
        </p:blipFill>
        <p:spPr bwMode="auto">
          <a:xfrm>
            <a:off x="179388" y="1341438"/>
            <a:ext cx="8353425" cy="4968875"/>
          </a:xfrm>
          <a:prstGeom prst="rect">
            <a:avLst/>
          </a:prstGeom>
          <a:noFill/>
          <a:ln w="9525">
            <a:noFill/>
            <a:miter lim="800000"/>
            <a:headEnd/>
            <a:tailEnd/>
          </a:ln>
        </p:spPr>
      </p:pic>
      <p:sp>
        <p:nvSpPr>
          <p:cNvPr id="6147" name="Rectangle 7"/>
          <p:cNvSpPr>
            <a:spLocks noChangeArrowheads="1"/>
          </p:cNvSpPr>
          <p:nvPr/>
        </p:nvSpPr>
        <p:spPr bwMode="auto">
          <a:xfrm>
            <a:off x="2627313" y="404813"/>
            <a:ext cx="4079875" cy="400050"/>
          </a:xfrm>
          <a:prstGeom prst="rect">
            <a:avLst/>
          </a:prstGeom>
          <a:noFill/>
          <a:ln w="9525">
            <a:noFill/>
            <a:miter lim="800000"/>
            <a:headEnd/>
            <a:tailEnd/>
          </a:ln>
        </p:spPr>
        <p:txBody>
          <a:bodyPr>
            <a:spAutoFit/>
          </a:bodyPr>
          <a:lstStyle/>
          <a:p>
            <a:pPr algn="ctr"/>
            <a:r>
              <a:rPr lang="ru-RU" sz="2000" i="1" u="sng">
                <a:latin typeface="Times New Roman" pitchFamily="18" charset="0"/>
                <a:cs typeface="Times New Roman" pitchFamily="18" charset="0"/>
              </a:rPr>
              <a:t>Газотурбинная электростанция</a:t>
            </a:r>
          </a:p>
        </p:txBody>
      </p:sp>
    </p:spTree>
  </p:cSld>
  <p:clrMapOvr>
    <a:masterClrMapping/>
  </p:clrMapOvr>
  <p:transition>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500034" y="928669"/>
            <a:ext cx="8464579" cy="2554545"/>
          </a:xfrm>
          <a:prstGeom prst="rect">
            <a:avLst/>
          </a:prstGeom>
          <a:noFill/>
          <a:ln w="9525">
            <a:noFill/>
            <a:miter lim="800000"/>
            <a:headEnd/>
            <a:tailEnd/>
          </a:ln>
        </p:spPr>
        <p:txBody>
          <a:bodyPr wrap="square">
            <a:spAutoFit/>
          </a:bodyPr>
          <a:lstStyle/>
          <a:p>
            <a:endParaRPr lang="ru-RU" sz="2000" b="1" i="1" dirty="0">
              <a:solidFill>
                <a:srgbClr val="FF9900"/>
              </a:solidFill>
              <a:latin typeface="Times New Roman" pitchFamily="18" charset="0"/>
              <a:cs typeface="Times New Roman" pitchFamily="18" charset="0"/>
            </a:endParaRPr>
          </a:p>
          <a:p>
            <a:r>
              <a:rPr lang="ru-RU" sz="2000" b="1" i="1" dirty="0">
                <a:solidFill>
                  <a:schemeClr val="accent4"/>
                </a:solidFill>
                <a:latin typeface="Times New Roman" pitchFamily="18" charset="0"/>
                <a:cs typeface="Times New Roman" pitchFamily="18" charset="0"/>
              </a:rPr>
              <a:t>4) Государственные районные электрические станции (ГРЭС)</a:t>
            </a:r>
            <a:r>
              <a:rPr lang="ru-RU" sz="2000" dirty="0">
                <a:solidFill>
                  <a:schemeClr val="accent4"/>
                </a:solidFill>
                <a:latin typeface="Times New Roman" pitchFamily="18" charset="0"/>
                <a:cs typeface="Times New Roman" pitchFamily="18" charset="0"/>
              </a:rPr>
              <a:t> </a:t>
            </a:r>
            <a:r>
              <a:rPr lang="ru-RU" sz="2000" dirty="0">
                <a:latin typeface="Times New Roman" pitchFamily="18" charset="0"/>
                <a:cs typeface="Times New Roman" pitchFamily="18" charset="0"/>
              </a:rPr>
              <a:t>, оборудованы специальными конденсационными турбинами. Они не используются для выработки тепла и обогрева зданий. Эти электростанции называют конденсационными.</a:t>
            </a:r>
          </a:p>
          <a:p>
            <a:endParaRPr lang="ru-RU" dirty="0"/>
          </a:p>
          <a:p>
            <a:endParaRPr lang="ru-RU" dirty="0"/>
          </a:p>
          <a:p>
            <a:pPr eaLnBrk="0" hangingPunct="0">
              <a:spcBef>
                <a:spcPct val="50000"/>
              </a:spcBef>
            </a:pPr>
            <a:endParaRPr lang="ru-RU" sz="1600" dirty="0">
              <a:latin typeface="Arial" charset="0"/>
            </a:endParaRPr>
          </a:p>
        </p:txBody>
      </p:sp>
      <p:pic>
        <p:nvPicPr>
          <p:cNvPr id="7171" name="Picture 9" descr="грэс"/>
          <p:cNvPicPr>
            <a:picLocks noChangeAspect="1" noChangeArrowheads="1"/>
          </p:cNvPicPr>
          <p:nvPr/>
        </p:nvPicPr>
        <p:blipFill>
          <a:blip r:embed="rId2"/>
          <a:srcRect/>
          <a:stretch>
            <a:fillRect/>
          </a:stretch>
        </p:blipFill>
        <p:spPr bwMode="auto">
          <a:xfrm>
            <a:off x="258763" y="2757488"/>
            <a:ext cx="5505450" cy="3656012"/>
          </a:xfrm>
          <a:prstGeom prst="rect">
            <a:avLst/>
          </a:prstGeom>
          <a:noFill/>
          <a:ln w="28575">
            <a:solidFill>
              <a:srgbClr val="FF00FF"/>
            </a:solidFill>
            <a:miter lim="800000"/>
            <a:headEnd/>
            <a:tailEnd/>
          </a:ln>
        </p:spPr>
      </p:pic>
      <p:pic>
        <p:nvPicPr>
          <p:cNvPr id="7172" name="Picture 10" descr="грэс 1"/>
          <p:cNvPicPr>
            <a:picLocks noChangeAspect="1" noChangeArrowheads="1"/>
          </p:cNvPicPr>
          <p:nvPr/>
        </p:nvPicPr>
        <p:blipFill>
          <a:blip r:embed="rId3"/>
          <a:srcRect/>
          <a:stretch>
            <a:fillRect/>
          </a:stretch>
        </p:blipFill>
        <p:spPr bwMode="auto">
          <a:xfrm>
            <a:off x="6042025" y="2764387"/>
            <a:ext cx="2459065" cy="3649113"/>
          </a:xfrm>
          <a:prstGeom prst="rect">
            <a:avLst/>
          </a:prstGeom>
          <a:noFill/>
          <a:ln w="28575">
            <a:solidFill>
              <a:srgbClr val="FF00FF"/>
            </a:solidFill>
            <a:miter lim="800000"/>
            <a:headEnd/>
            <a:tailEnd/>
          </a:ln>
        </p:spPr>
      </p:pic>
    </p:spTree>
  </p:cSld>
  <p:clrMapOvr>
    <a:masterClrMapping/>
  </p:clrMapOvr>
  <p:transition>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tech_teplovoi_nasos02"/>
          <p:cNvPicPr>
            <a:picLocks noChangeAspect="1" noChangeArrowheads="1"/>
          </p:cNvPicPr>
          <p:nvPr/>
        </p:nvPicPr>
        <p:blipFill>
          <a:blip r:embed="rId2"/>
          <a:srcRect/>
          <a:stretch>
            <a:fillRect/>
          </a:stretch>
        </p:blipFill>
        <p:spPr bwMode="auto">
          <a:xfrm>
            <a:off x="1500166" y="1785926"/>
            <a:ext cx="5991225" cy="4495800"/>
          </a:xfrm>
          <a:prstGeom prst="rect">
            <a:avLst/>
          </a:prstGeom>
          <a:noFill/>
          <a:ln w="28575">
            <a:solidFill>
              <a:srgbClr val="FF00FF"/>
            </a:solidFill>
            <a:miter lim="800000"/>
            <a:headEnd/>
            <a:tailEnd/>
          </a:ln>
        </p:spPr>
      </p:pic>
      <p:sp>
        <p:nvSpPr>
          <p:cNvPr id="8195" name="Rectangle 5"/>
          <p:cNvSpPr>
            <a:spLocks noChangeArrowheads="1"/>
          </p:cNvSpPr>
          <p:nvPr/>
        </p:nvSpPr>
        <p:spPr bwMode="auto">
          <a:xfrm>
            <a:off x="428596" y="500041"/>
            <a:ext cx="8215370" cy="1738938"/>
          </a:xfrm>
          <a:prstGeom prst="rect">
            <a:avLst/>
          </a:prstGeom>
          <a:noFill/>
          <a:ln w="9525">
            <a:noFill/>
            <a:miter lim="800000"/>
            <a:headEnd/>
            <a:tailEnd/>
          </a:ln>
        </p:spPr>
        <p:txBody>
          <a:bodyPr wrap="square">
            <a:spAutoFit/>
          </a:bodyPr>
          <a:lstStyle/>
          <a:p>
            <a:pPr algn="just">
              <a:spcBef>
                <a:spcPct val="50000"/>
              </a:spcBef>
            </a:pPr>
            <a:r>
              <a:rPr lang="ru-RU" sz="2000" b="1" i="1" u="sng" dirty="0">
                <a:solidFill>
                  <a:schemeClr val="accent4"/>
                </a:solidFill>
                <a:latin typeface="Times New Roman" pitchFamily="18" charset="0"/>
                <a:cs typeface="Times New Roman" pitchFamily="18" charset="0"/>
              </a:rPr>
              <a:t>5) Теплоэлектроцентрали (ТЭЦ)</a:t>
            </a:r>
            <a:r>
              <a:rPr lang="ru-RU" sz="2000" b="1" u="sng" dirty="0">
                <a:solidFill>
                  <a:schemeClr val="accent4"/>
                </a:solidFill>
                <a:latin typeface="Times New Roman" pitchFamily="18" charset="0"/>
                <a:cs typeface="Times New Roman" pitchFamily="18" charset="0"/>
              </a:rPr>
              <a:t> </a:t>
            </a:r>
            <a:r>
              <a:rPr lang="ru-RU" sz="2000" dirty="0">
                <a:latin typeface="Times New Roman" pitchFamily="18" charset="0"/>
                <a:cs typeface="Times New Roman" pitchFamily="18" charset="0"/>
              </a:rPr>
              <a:t>имеют теплофикационные турбины, которые преобразуют вторичную энергию отработанного пара в тепловую энергию. Это тепло используют для обогрева зданий в коммунальном хозяйстве и для промышленных служб.</a:t>
            </a:r>
          </a:p>
          <a:p>
            <a:pPr>
              <a:spcBef>
                <a:spcPct val="50000"/>
              </a:spcBef>
            </a:pPr>
            <a:endParaRPr lang="ru-RU" dirty="0"/>
          </a:p>
        </p:txBody>
      </p:sp>
    </p:spTree>
  </p:cSld>
  <p:clrMapOvr>
    <a:masterClrMapping/>
  </p:clrMapOvr>
  <p:transition>
    <p:cover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1822450" y="173038"/>
            <a:ext cx="5607050" cy="400050"/>
          </a:xfrm>
          <a:prstGeom prst="rect">
            <a:avLst/>
          </a:prstGeom>
          <a:noFill/>
          <a:ln w="9525">
            <a:noFill/>
            <a:miter lim="800000"/>
            <a:headEnd/>
            <a:tailEnd/>
          </a:ln>
        </p:spPr>
        <p:txBody>
          <a:bodyPr wrap="none" anchor="ctr">
            <a:spAutoFit/>
          </a:bodyPr>
          <a:lstStyle/>
          <a:p>
            <a:pPr algn="ctr"/>
            <a:r>
              <a:rPr lang="ru-RU" sz="2000" b="1" i="1">
                <a:latin typeface="Times New Roman" pitchFamily="18" charset="0"/>
                <a:cs typeface="Times New Roman" pitchFamily="18" charset="0"/>
              </a:rPr>
              <a:t>Экологические проблемы тепловой энергетики </a:t>
            </a:r>
          </a:p>
        </p:txBody>
      </p:sp>
      <p:sp>
        <p:nvSpPr>
          <p:cNvPr id="9219" name="Rectangle 5"/>
          <p:cNvSpPr>
            <a:spLocks noChangeArrowheads="1"/>
          </p:cNvSpPr>
          <p:nvPr/>
        </p:nvSpPr>
        <p:spPr bwMode="auto">
          <a:xfrm>
            <a:off x="215900" y="857232"/>
            <a:ext cx="8928100" cy="2308324"/>
          </a:xfrm>
          <a:prstGeom prst="rect">
            <a:avLst/>
          </a:prstGeom>
          <a:noFill/>
          <a:ln w="9525">
            <a:noFill/>
            <a:miter lim="800000"/>
            <a:headEnd/>
            <a:tailEnd/>
          </a:ln>
        </p:spPr>
        <p:txBody>
          <a:bodyPr wrap="square" anchor="ctr">
            <a:spAutoFit/>
          </a:bodyPr>
          <a:lstStyle/>
          <a:p>
            <a:r>
              <a:rPr lang="ru-RU" b="1" dirty="0">
                <a:latin typeface="Times New Roman" pitchFamily="18" charset="0"/>
                <a:cs typeface="Times New Roman" pitchFamily="18" charset="0"/>
              </a:rPr>
              <a:t>За счет сжигания топлива (включая дрова и другие биоресурсы) в настоящее время </a:t>
            </a:r>
            <a:r>
              <a:rPr lang="ru-RU" dirty="0">
                <a:latin typeface="Times New Roman" pitchFamily="18" charset="0"/>
                <a:cs typeface="Times New Roman" pitchFamily="18" charset="0"/>
              </a:rPr>
              <a:t>производится около 90% энергии. Доля тепловых источников уменьшается до 80-85% в производстве электроэнергии. Для угля характерна противоположная закономерность: при 22% в общем энергобалансе он является основным в получении электроэнергии (52%). В Китае доля угля в получении электроэнергии близка к 75%, в то же время в России преобладающим источником получения электроэнергии является природный газ (около 40%), а на долю угля приходится только 18% получаемой энергии, доля нефти не превышает 10%.</a:t>
            </a:r>
          </a:p>
        </p:txBody>
      </p:sp>
      <p:sp>
        <p:nvSpPr>
          <p:cNvPr id="9220" name="Rectangle 6"/>
          <p:cNvSpPr>
            <a:spLocks noChangeArrowheads="1"/>
          </p:cNvSpPr>
          <p:nvPr/>
        </p:nvSpPr>
        <p:spPr bwMode="auto">
          <a:xfrm>
            <a:off x="0" y="3929066"/>
            <a:ext cx="5184775" cy="2308225"/>
          </a:xfrm>
          <a:prstGeom prst="rect">
            <a:avLst/>
          </a:prstGeom>
          <a:noFill/>
          <a:ln w="9525">
            <a:noFill/>
            <a:miter lim="800000"/>
            <a:headEnd/>
            <a:tailEnd/>
          </a:ln>
        </p:spPr>
        <p:txBody>
          <a:bodyPr anchor="ctr">
            <a:spAutoFit/>
          </a:bodyPr>
          <a:lstStyle/>
          <a:p>
            <a:r>
              <a:rPr lang="ru-RU" dirty="0">
                <a:latin typeface="Times New Roman" pitchFamily="18" charset="0"/>
                <a:cs typeface="Times New Roman" pitchFamily="18" charset="0"/>
              </a:rPr>
              <a:t>В мировом масштабе гидроресурсы </a:t>
            </a:r>
          </a:p>
          <a:p>
            <a:r>
              <a:rPr lang="ru-RU" dirty="0">
                <a:latin typeface="Times New Roman" pitchFamily="18" charset="0"/>
                <a:cs typeface="Times New Roman" pitchFamily="18" charset="0"/>
              </a:rPr>
              <a:t>обеспечивают получение около 5-6%</a:t>
            </a:r>
          </a:p>
          <a:p>
            <a:r>
              <a:rPr lang="ru-RU" dirty="0">
                <a:latin typeface="Times New Roman" pitchFamily="18" charset="0"/>
                <a:cs typeface="Times New Roman" pitchFamily="18" charset="0"/>
              </a:rPr>
              <a:t> электроэнергии (в России 20,5%), атомная </a:t>
            </a:r>
          </a:p>
          <a:p>
            <a:r>
              <a:rPr lang="ru-RU" dirty="0">
                <a:latin typeface="Times New Roman" pitchFamily="18" charset="0"/>
                <a:cs typeface="Times New Roman" pitchFamily="18" charset="0"/>
              </a:rPr>
              <a:t>энергетика дает 17-18% электроэнергии.</a:t>
            </a:r>
          </a:p>
          <a:p>
            <a:r>
              <a:rPr lang="ru-RU" dirty="0">
                <a:latin typeface="Times New Roman" pitchFamily="18" charset="0"/>
                <a:cs typeface="Times New Roman" pitchFamily="18" charset="0"/>
              </a:rPr>
              <a:t>В России ее доля близка к 12%, а в ряде </a:t>
            </a:r>
          </a:p>
          <a:p>
            <a:r>
              <a:rPr lang="ru-RU" dirty="0">
                <a:latin typeface="Times New Roman" pitchFamily="18" charset="0"/>
                <a:cs typeface="Times New Roman" pitchFamily="18" charset="0"/>
              </a:rPr>
              <a:t>стран она является преобладающей в </a:t>
            </a:r>
          </a:p>
          <a:p>
            <a:r>
              <a:rPr lang="ru-RU" dirty="0">
                <a:latin typeface="Times New Roman" pitchFamily="18" charset="0"/>
                <a:cs typeface="Times New Roman" pitchFamily="18" charset="0"/>
              </a:rPr>
              <a:t>энергетическом балансе </a:t>
            </a:r>
          </a:p>
          <a:p>
            <a:r>
              <a:rPr lang="ru-RU" dirty="0">
                <a:latin typeface="Times New Roman" pitchFamily="18" charset="0"/>
                <a:cs typeface="Times New Roman" pitchFamily="18" charset="0"/>
              </a:rPr>
              <a:t>(Франция - 74%, Бельгия -61%, Швеция - 45%).</a:t>
            </a:r>
          </a:p>
        </p:txBody>
      </p:sp>
      <p:pic>
        <p:nvPicPr>
          <p:cNvPr id="9221" name="Picture 8"/>
          <p:cNvPicPr>
            <a:picLocks noChangeAspect="1" noChangeArrowheads="1"/>
          </p:cNvPicPr>
          <p:nvPr/>
        </p:nvPicPr>
        <p:blipFill>
          <a:blip r:embed="rId2"/>
          <a:srcRect/>
          <a:stretch>
            <a:fillRect/>
          </a:stretch>
        </p:blipFill>
        <p:spPr bwMode="auto">
          <a:xfrm>
            <a:off x="5003800" y="3213100"/>
            <a:ext cx="3941763" cy="2955925"/>
          </a:xfrm>
          <a:prstGeom prst="rect">
            <a:avLst/>
          </a:prstGeom>
          <a:noFill/>
          <a:ln w="28575">
            <a:solidFill>
              <a:srgbClr val="FF00FF"/>
            </a:solidFill>
            <a:miter lim="800000"/>
            <a:headEnd/>
            <a:tailEnd/>
          </a:ln>
        </p:spPr>
      </p:pic>
    </p:spTree>
  </p:cSld>
  <p:clrMapOvr>
    <a:masterClrMapping/>
  </p:clrMapOvr>
  <p:transition>
    <p:cover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179388" y="-214338"/>
            <a:ext cx="8964612" cy="3140076"/>
          </a:xfrm>
          <a:prstGeom prst="rect">
            <a:avLst/>
          </a:prstGeom>
          <a:noFill/>
          <a:ln w="9525">
            <a:noFill/>
            <a:miter lim="800000"/>
            <a:headEnd/>
            <a:tailEnd/>
          </a:ln>
        </p:spPr>
        <p:txBody>
          <a:bodyPr anchor="ctr">
            <a:spAutoFit/>
          </a:bodyPr>
          <a:lstStyle/>
          <a:p>
            <a:endParaRPr lang="ru-RU" b="1" i="1" dirty="0">
              <a:solidFill>
                <a:srgbClr val="FF00FF"/>
              </a:solidFill>
              <a:latin typeface="Times New Roman" pitchFamily="18" charset="0"/>
              <a:cs typeface="Times New Roman" pitchFamily="18" charset="0"/>
            </a:endParaRPr>
          </a:p>
          <a:p>
            <a:endParaRPr lang="ru-RU" b="1" i="1" dirty="0">
              <a:solidFill>
                <a:srgbClr val="FF00FF"/>
              </a:solidFill>
              <a:latin typeface="Times New Roman" pitchFamily="18" charset="0"/>
              <a:cs typeface="Times New Roman" pitchFamily="18" charset="0"/>
            </a:endParaRPr>
          </a:p>
          <a:p>
            <a:endParaRPr lang="ru-RU" b="1" i="1" dirty="0">
              <a:solidFill>
                <a:srgbClr val="FF00FF"/>
              </a:solidFill>
              <a:latin typeface="Times New Roman" pitchFamily="18" charset="0"/>
              <a:cs typeface="Times New Roman" pitchFamily="18" charset="0"/>
            </a:endParaRPr>
          </a:p>
          <a:p>
            <a:endParaRPr lang="ru-RU" b="1" i="1" dirty="0">
              <a:solidFill>
                <a:srgbClr val="FF00FF"/>
              </a:solidFill>
              <a:latin typeface="Times New Roman" pitchFamily="18" charset="0"/>
              <a:cs typeface="Times New Roman" pitchFamily="18" charset="0"/>
            </a:endParaRPr>
          </a:p>
          <a:p>
            <a:r>
              <a:rPr lang="ru-RU" b="1" i="1" dirty="0">
                <a:solidFill>
                  <a:srgbClr val="FF00FF"/>
                </a:solidFill>
                <a:latin typeface="Times New Roman" pitchFamily="18" charset="0"/>
                <a:cs typeface="Times New Roman" pitchFamily="18" charset="0"/>
              </a:rPr>
              <a:t>Сжигание топлива</a:t>
            </a:r>
            <a:r>
              <a:rPr lang="ru-RU" b="1" dirty="0">
                <a:solidFill>
                  <a:srgbClr val="FF00FF"/>
                </a:solidFill>
                <a:latin typeface="Times New Roman" pitchFamily="18" charset="0"/>
                <a:cs typeface="Times New Roman" pitchFamily="18" charset="0"/>
              </a:rPr>
              <a:t> </a:t>
            </a:r>
            <a:r>
              <a:rPr lang="ru-RU" dirty="0">
                <a:latin typeface="Times New Roman" pitchFamily="18" charset="0"/>
                <a:cs typeface="Times New Roman" pitchFamily="18" charset="0"/>
              </a:rPr>
              <a:t>- не только основной источник энергии, но и важнейший поставщик в среду загрязняющих веществ. Тепловые электростанции в наибольшей степени «ответственны» за усиливающийся парниковый эффект и выпадение кислотных осадков. Они, вместе с транспортом, поставляют в атмосферу основную долю техногенного углерода (в основном в виде СО), около 50% двуокиси серы, 35% - окислов азота и около 35% пыли. Имеются данные, что тепловые электростанции в 2-4 раза сильнее загрязняют среду радиоактивными веществами, чем АЭС такой же мощности.</a:t>
            </a:r>
          </a:p>
        </p:txBody>
      </p:sp>
      <p:sp>
        <p:nvSpPr>
          <p:cNvPr id="10243" name="Rectangle 17"/>
          <p:cNvSpPr>
            <a:spLocks noChangeArrowheads="1"/>
          </p:cNvSpPr>
          <p:nvPr/>
        </p:nvSpPr>
        <p:spPr bwMode="auto">
          <a:xfrm>
            <a:off x="250825" y="4471988"/>
            <a:ext cx="8621713" cy="338137"/>
          </a:xfrm>
          <a:prstGeom prst="rect">
            <a:avLst/>
          </a:prstGeom>
          <a:noFill/>
          <a:ln w="9525">
            <a:noFill/>
            <a:miter lim="800000"/>
            <a:headEnd/>
            <a:tailEnd/>
          </a:ln>
        </p:spPr>
        <p:txBody>
          <a:bodyPr anchor="ctr">
            <a:spAutoFit/>
          </a:bodyPr>
          <a:lstStyle/>
          <a:p>
            <a:r>
              <a:rPr lang="ru-RU" sz="1600"/>
              <a:t>.</a:t>
            </a:r>
          </a:p>
        </p:txBody>
      </p:sp>
      <p:pic>
        <p:nvPicPr>
          <p:cNvPr id="10244" name="Picture 15"/>
          <p:cNvPicPr>
            <a:picLocks noChangeAspect="1" noChangeArrowheads="1"/>
          </p:cNvPicPr>
          <p:nvPr/>
        </p:nvPicPr>
        <p:blipFill>
          <a:blip r:embed="rId2"/>
          <a:srcRect/>
          <a:stretch>
            <a:fillRect/>
          </a:stretch>
        </p:blipFill>
        <p:spPr bwMode="auto">
          <a:xfrm>
            <a:off x="361950" y="3054350"/>
            <a:ext cx="4171950" cy="3128963"/>
          </a:xfrm>
          <a:prstGeom prst="rect">
            <a:avLst/>
          </a:prstGeom>
          <a:noFill/>
          <a:ln w="28575">
            <a:solidFill>
              <a:srgbClr val="FF00FF"/>
            </a:solidFill>
            <a:miter lim="800000"/>
            <a:headEnd/>
            <a:tailEnd/>
          </a:ln>
        </p:spPr>
      </p:pic>
      <p:pic>
        <p:nvPicPr>
          <p:cNvPr id="10245" name="Picture 17"/>
          <p:cNvPicPr>
            <a:picLocks noChangeAspect="1" noChangeArrowheads="1"/>
          </p:cNvPicPr>
          <p:nvPr/>
        </p:nvPicPr>
        <p:blipFill>
          <a:blip r:embed="rId3"/>
          <a:srcRect/>
          <a:stretch>
            <a:fillRect/>
          </a:stretch>
        </p:blipFill>
        <p:spPr bwMode="auto">
          <a:xfrm>
            <a:off x="4700588" y="3054350"/>
            <a:ext cx="4171950" cy="3128963"/>
          </a:xfrm>
          <a:prstGeom prst="rect">
            <a:avLst/>
          </a:prstGeom>
          <a:noFill/>
          <a:ln w="28575">
            <a:solidFill>
              <a:srgbClr val="FF00FF"/>
            </a:solidFill>
            <a:miter lim="800000"/>
            <a:headEnd/>
            <a:tailEnd/>
          </a:ln>
        </p:spPr>
      </p:pic>
    </p:spTree>
  </p:cSld>
  <p:clrMapOvr>
    <a:masterClrMapping/>
  </p:clrMapOvr>
  <p:transition>
    <p:cover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Прямоугольник 1"/>
          <p:cNvSpPr>
            <a:spLocks noChangeArrowheads="1"/>
          </p:cNvSpPr>
          <p:nvPr/>
        </p:nvSpPr>
        <p:spPr bwMode="auto">
          <a:xfrm>
            <a:off x="342900" y="260350"/>
            <a:ext cx="8569325" cy="2246313"/>
          </a:xfrm>
          <a:prstGeom prst="rect">
            <a:avLst/>
          </a:prstGeom>
          <a:noFill/>
          <a:ln w="9525">
            <a:noFill/>
            <a:miter lim="800000"/>
            <a:headEnd/>
            <a:tailEnd/>
          </a:ln>
        </p:spPr>
        <p:txBody>
          <a:bodyPr>
            <a:spAutoFit/>
          </a:bodyPr>
          <a:lstStyle/>
          <a:p>
            <a:r>
              <a:rPr lang="ru-RU" sz="2000" b="1" i="1">
                <a:solidFill>
                  <a:srgbClr val="FF00FF"/>
                </a:solidFill>
                <a:latin typeface="Times New Roman" pitchFamily="18" charset="0"/>
                <a:cs typeface="Times New Roman" pitchFamily="18" charset="0"/>
              </a:rPr>
              <a:t>В выбросах ТЭС</a:t>
            </a:r>
            <a:r>
              <a:rPr lang="ru-RU" sz="2000" b="1">
                <a:solidFill>
                  <a:srgbClr val="FF00FF"/>
                </a:solidFill>
                <a:latin typeface="Times New Roman" pitchFamily="18" charset="0"/>
                <a:cs typeface="Times New Roman" pitchFamily="18" charset="0"/>
              </a:rPr>
              <a:t> </a:t>
            </a:r>
            <a:r>
              <a:rPr lang="ru-RU" sz="2000">
                <a:latin typeface="Times New Roman" pitchFamily="18" charset="0"/>
                <a:cs typeface="Times New Roman" pitchFamily="18" charset="0"/>
              </a:rPr>
              <a:t>содержится значительное количество металлов и их соединений. При пересчете на смертельные дозы в годовых выбросах ТЭС мощностью 1 млн. кВт содержится алюминия и его соединений свыше 100 млн. доз, железа-400 млн. доз, магния -1,5 млн. доз. Летальный эффект этих загрязнителей не проявляется только потому, что они попадают в организмы в незначительных количествах. Это, однако, не исключает их отрицательного влияния через воду, почвы и другие звенья экосистем</a:t>
            </a:r>
          </a:p>
        </p:txBody>
      </p:sp>
      <p:pic>
        <p:nvPicPr>
          <p:cNvPr id="11267" name="Picture 9" descr="799064"/>
          <p:cNvPicPr>
            <a:picLocks noChangeAspect="1" noChangeArrowheads="1"/>
          </p:cNvPicPr>
          <p:nvPr/>
        </p:nvPicPr>
        <p:blipFill>
          <a:blip r:embed="rId2"/>
          <a:srcRect/>
          <a:stretch>
            <a:fillRect/>
          </a:stretch>
        </p:blipFill>
        <p:spPr bwMode="auto">
          <a:xfrm>
            <a:off x="2463800" y="2636838"/>
            <a:ext cx="4184650" cy="2789237"/>
          </a:xfrm>
          <a:prstGeom prst="rect">
            <a:avLst/>
          </a:prstGeom>
          <a:noFill/>
          <a:ln w="28575">
            <a:solidFill>
              <a:srgbClr val="FF00FF"/>
            </a:solidFill>
            <a:miter lim="800000"/>
            <a:headEnd/>
            <a:tailEnd/>
          </a:ln>
        </p:spPr>
      </p:pic>
      <p:sp>
        <p:nvSpPr>
          <p:cNvPr id="11268" name="AutoShape 4"/>
          <p:cNvSpPr>
            <a:spLocks noChangeArrowheads="1"/>
          </p:cNvSpPr>
          <p:nvPr/>
        </p:nvSpPr>
        <p:spPr bwMode="auto">
          <a:xfrm>
            <a:off x="684213" y="5661025"/>
            <a:ext cx="7848600" cy="936625"/>
          </a:xfrm>
          <a:prstGeom prst="roundRect">
            <a:avLst>
              <a:gd name="adj" fmla="val 16667"/>
            </a:avLst>
          </a:prstGeom>
          <a:solidFill>
            <a:srgbClr val="FF99CC"/>
          </a:solidFill>
          <a:ln w="9525">
            <a:solidFill>
              <a:schemeClr val="tx1"/>
            </a:solidFill>
            <a:round/>
            <a:headEnd/>
            <a:tailEnd/>
          </a:ln>
        </p:spPr>
        <p:txBody>
          <a:bodyPr wrap="none" anchor="ctr"/>
          <a:lstStyle/>
          <a:p>
            <a:pPr algn="ctr"/>
            <a:r>
              <a:rPr lang="ru-RU">
                <a:solidFill>
                  <a:srgbClr val="000000"/>
                </a:solidFill>
              </a:rPr>
              <a:t>Можно считать, что тепловая энергетика оказывает отрицательное </a:t>
            </a:r>
          </a:p>
          <a:p>
            <a:pPr algn="ctr"/>
            <a:r>
              <a:rPr lang="ru-RU">
                <a:solidFill>
                  <a:srgbClr val="000000"/>
                </a:solidFill>
              </a:rPr>
              <a:t>влияние практически на все элементы среды, а также на человека,</a:t>
            </a:r>
          </a:p>
          <a:p>
            <a:pPr algn="ctr"/>
            <a:r>
              <a:rPr lang="ru-RU">
                <a:solidFill>
                  <a:srgbClr val="000000"/>
                </a:solidFill>
              </a:rPr>
              <a:t> другие  организмы и их сообщества</a:t>
            </a:r>
            <a:endParaRPr lang="ru-RU"/>
          </a:p>
        </p:txBody>
      </p:sp>
    </p:spTree>
  </p:cSld>
  <p:clrMapOvr>
    <a:masterClrMapping/>
  </p:clrMapOvr>
  <p:transition>
    <p:cover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357158" y="1285860"/>
            <a:ext cx="3714776" cy="5078313"/>
          </a:xfrm>
          <a:prstGeom prst="rect">
            <a:avLst/>
          </a:prstGeom>
          <a:noFill/>
          <a:ln w="9525">
            <a:noFill/>
            <a:miter lim="800000"/>
            <a:headEnd/>
            <a:tailEnd/>
          </a:ln>
        </p:spPr>
        <p:txBody>
          <a:bodyPr wrap="square">
            <a:spAutoFit/>
          </a:bodyPr>
          <a:lstStyle/>
          <a:p>
            <a:pPr algn="just"/>
            <a:r>
              <a:rPr lang="ru-RU" dirty="0">
                <a:latin typeface="Times New Roman" pitchFamily="18" charset="0"/>
                <a:cs typeface="Times New Roman" pitchFamily="18" charset="0"/>
              </a:rPr>
              <a:t>Серьезные экологические проблемы связаны с твердыми отходами ТЭС - золой и шлаками. Хотя зола в основной массе улавливается различными фильтрами, все же в атмосферу в виде выбросов ТЭС ежегодно поступает около 250 млн. т. мелкодисперсных аэрозолей. Последние способны заметно изменять баланс солнечной радиации у земной поверхности. Они же являются ядрами конденсации для паров воды и формирования осадков, а попадая в органы дыхания человека и других организмов, вызывают различные респираторные заболевания.</a:t>
            </a:r>
          </a:p>
        </p:txBody>
      </p:sp>
      <p:pic>
        <p:nvPicPr>
          <p:cNvPr id="12291" name="Picture 5" descr="foto1171216520"/>
          <p:cNvPicPr>
            <a:picLocks noChangeAspect="1" noChangeArrowheads="1"/>
          </p:cNvPicPr>
          <p:nvPr/>
        </p:nvPicPr>
        <p:blipFill>
          <a:blip r:embed="rId2"/>
          <a:srcRect/>
          <a:stretch>
            <a:fillRect/>
          </a:stretch>
        </p:blipFill>
        <p:spPr bwMode="auto">
          <a:xfrm>
            <a:off x="4143372" y="1428736"/>
            <a:ext cx="4656385" cy="3255959"/>
          </a:xfrm>
          <a:prstGeom prst="rect">
            <a:avLst/>
          </a:prstGeom>
          <a:noFill/>
          <a:ln w="28575">
            <a:solidFill>
              <a:srgbClr val="FF00FF"/>
            </a:solidFill>
            <a:miter lim="800000"/>
            <a:headEnd/>
            <a:tailEnd/>
          </a:ln>
        </p:spPr>
      </p:pic>
    </p:spTree>
  </p:cSld>
  <p:clrMapOvr>
    <a:masterClrMapping/>
  </p:clrMapOvr>
  <p:transition>
    <p:cover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428596" y="928670"/>
            <a:ext cx="8496300" cy="2030412"/>
          </a:xfrm>
          <a:prstGeom prst="rect">
            <a:avLst/>
          </a:prstGeom>
          <a:noFill/>
          <a:ln w="9525">
            <a:noFill/>
            <a:miter lim="800000"/>
            <a:headEnd/>
            <a:tailEnd/>
          </a:ln>
        </p:spPr>
        <p:txBody>
          <a:bodyPr anchor="ctr">
            <a:spAutoFit/>
          </a:bodyPr>
          <a:lstStyle/>
          <a:p>
            <a:pPr algn="just"/>
            <a:r>
              <a:rPr lang="ru-RU" b="1" i="1" dirty="0">
                <a:solidFill>
                  <a:srgbClr val="FF00FF"/>
                </a:solidFill>
                <a:latin typeface="Times New Roman" pitchFamily="18" charset="0"/>
                <a:cs typeface="Times New Roman" pitchFamily="18" charset="0"/>
              </a:rPr>
              <a:t>Выбросы ТЭС</a:t>
            </a:r>
            <a:r>
              <a:rPr lang="ru-RU" b="1" dirty="0">
                <a:solidFill>
                  <a:srgbClr val="FF00FF"/>
                </a:solidFill>
                <a:latin typeface="Times New Roman" pitchFamily="18" charset="0"/>
                <a:cs typeface="Times New Roman" pitchFamily="18" charset="0"/>
              </a:rPr>
              <a:t> </a:t>
            </a:r>
            <a:r>
              <a:rPr lang="ru-RU" dirty="0">
                <a:latin typeface="Times New Roman" pitchFamily="18" charset="0"/>
                <a:cs typeface="Times New Roman" pitchFamily="18" charset="0"/>
              </a:rPr>
              <a:t>являются существенным источником такого сильного канцерогенного вещества, как </a:t>
            </a:r>
            <a:r>
              <a:rPr lang="ru-RU" dirty="0" err="1">
                <a:latin typeface="Times New Roman" pitchFamily="18" charset="0"/>
                <a:cs typeface="Times New Roman" pitchFamily="18" charset="0"/>
              </a:rPr>
              <a:t>бензо</a:t>
            </a:r>
            <a:r>
              <a:rPr lang="ru-RU" dirty="0">
                <a:latin typeface="Times New Roman" pitchFamily="18" charset="0"/>
                <a:cs typeface="Times New Roman" pitchFamily="18" charset="0"/>
              </a:rPr>
              <a:t>(а)</a:t>
            </a:r>
            <a:r>
              <a:rPr lang="ru-RU" dirty="0" err="1">
                <a:latin typeface="Times New Roman" pitchFamily="18" charset="0"/>
                <a:cs typeface="Times New Roman" pitchFamily="18" charset="0"/>
              </a:rPr>
              <a:t>пирен</a:t>
            </a:r>
            <a:r>
              <a:rPr lang="ru-RU" dirty="0">
                <a:latin typeface="Times New Roman" pitchFamily="18" charset="0"/>
                <a:cs typeface="Times New Roman" pitchFamily="18" charset="0"/>
              </a:rPr>
              <a:t>. С его действием связано увеличение онкологических заболеваний. В выбросах угольных ТЭС содержатся также окислы кремния и алюминия. Эти абразивные материалы способны разрушать легочную ткань и вызывать такое заболевание, как силикоз, которым раньше болели шахтеры. Сейчас случаи заболевания силикозом регистрируются у детей, проживающих вблизи угольных ТЭС.</a:t>
            </a:r>
          </a:p>
        </p:txBody>
      </p:sp>
      <p:pic>
        <p:nvPicPr>
          <p:cNvPr id="13315" name="Picture 6" descr="c931142298ea8266498ca88aace_prev"/>
          <p:cNvPicPr>
            <a:picLocks noChangeAspect="1" noChangeArrowheads="1"/>
          </p:cNvPicPr>
          <p:nvPr/>
        </p:nvPicPr>
        <p:blipFill>
          <a:blip r:embed="rId2"/>
          <a:srcRect/>
          <a:stretch>
            <a:fillRect/>
          </a:stretch>
        </p:blipFill>
        <p:spPr bwMode="auto">
          <a:xfrm>
            <a:off x="2428860" y="3000372"/>
            <a:ext cx="4806950" cy="3306763"/>
          </a:xfrm>
          <a:prstGeom prst="rect">
            <a:avLst/>
          </a:prstGeom>
          <a:noFill/>
          <a:ln w="28575">
            <a:solidFill>
              <a:srgbClr val="FF00FF"/>
            </a:solidFill>
            <a:miter lim="800000"/>
            <a:headEnd/>
            <a:tailEnd/>
          </a:ln>
        </p:spPr>
      </p:pic>
      <p:sp>
        <p:nvSpPr>
          <p:cNvPr id="13316" name="Rectangle 9"/>
          <p:cNvSpPr>
            <a:spLocks noChangeArrowheads="1"/>
          </p:cNvSpPr>
          <p:nvPr/>
        </p:nvSpPr>
        <p:spPr bwMode="auto">
          <a:xfrm>
            <a:off x="611188" y="5932488"/>
            <a:ext cx="7634287" cy="339725"/>
          </a:xfrm>
          <a:prstGeom prst="rect">
            <a:avLst/>
          </a:prstGeom>
          <a:noFill/>
          <a:ln w="9525">
            <a:noFill/>
            <a:miter lim="800000"/>
            <a:headEnd/>
            <a:tailEnd/>
          </a:ln>
        </p:spPr>
        <p:txBody>
          <a:bodyPr anchor="ctr">
            <a:spAutoFit/>
          </a:bodyPr>
          <a:lstStyle/>
          <a:p>
            <a:r>
              <a:rPr lang="ru-RU" sz="160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250825" y="354013"/>
            <a:ext cx="8351838" cy="1201737"/>
          </a:xfrm>
          <a:prstGeom prst="rect">
            <a:avLst/>
          </a:prstGeom>
          <a:noFill/>
          <a:ln w="9525">
            <a:noFill/>
            <a:miter lim="800000"/>
            <a:headEnd/>
            <a:tailEnd/>
          </a:ln>
        </p:spPr>
        <p:txBody>
          <a:bodyPr anchor="ctr">
            <a:spAutoFit/>
          </a:bodyPr>
          <a:lstStyle/>
          <a:p>
            <a:r>
              <a:rPr lang="ru-RU" dirty="0">
                <a:latin typeface="Times New Roman" pitchFamily="18" charset="0"/>
                <a:cs typeface="Times New Roman" pitchFamily="18" charset="0"/>
              </a:rPr>
              <a:t>Имеются данные, что если бы вся сегодняшняя энергетика базировалась на угле, то выбросы СО, составляли бы </a:t>
            </a:r>
            <a:r>
              <a:rPr lang="ru-RU" dirty="0">
                <a:solidFill>
                  <a:srgbClr val="FF00FF"/>
                </a:solidFill>
                <a:latin typeface="Times New Roman" pitchFamily="18" charset="0"/>
                <a:cs typeface="Times New Roman" pitchFamily="18" charset="0"/>
              </a:rPr>
              <a:t>20 млрд. тонн в год</a:t>
            </a:r>
            <a:r>
              <a:rPr lang="ru-RU" dirty="0">
                <a:latin typeface="Times New Roman" pitchFamily="18" charset="0"/>
                <a:cs typeface="Times New Roman" pitchFamily="18" charset="0"/>
              </a:rPr>
              <a:t> (сейчас они близки к 6 млрд. т/год). Это тот предел, за которым прогнозируются такие изменения климата, которые обусловят катастрофические последствия для биосферы. </a:t>
            </a:r>
          </a:p>
        </p:txBody>
      </p:sp>
      <p:sp>
        <p:nvSpPr>
          <p:cNvPr id="14339" name="Rectangle 5"/>
          <p:cNvSpPr>
            <a:spLocks noChangeArrowheads="1"/>
          </p:cNvSpPr>
          <p:nvPr/>
        </p:nvSpPr>
        <p:spPr bwMode="auto">
          <a:xfrm>
            <a:off x="179388" y="1838325"/>
            <a:ext cx="3168650" cy="4248150"/>
          </a:xfrm>
          <a:prstGeom prst="rect">
            <a:avLst/>
          </a:prstGeom>
          <a:noFill/>
          <a:ln w="9525">
            <a:noFill/>
            <a:miter lim="800000"/>
            <a:headEnd/>
            <a:tailEnd/>
          </a:ln>
        </p:spPr>
        <p:txBody>
          <a:bodyPr anchor="ctr">
            <a:spAutoFit/>
          </a:bodyPr>
          <a:lstStyle/>
          <a:p>
            <a:pPr algn="just"/>
            <a:r>
              <a:rPr lang="ru-RU" sz="1600" dirty="0"/>
              <a:t> </a:t>
            </a:r>
            <a:r>
              <a:rPr lang="ru-RU" dirty="0">
                <a:latin typeface="Times New Roman" pitchFamily="18" charset="0"/>
                <a:cs typeface="Times New Roman" pitchFamily="18" charset="0"/>
              </a:rPr>
              <a:t>ТЭС - существенный источник подогретых вод, которые используются здесь как охлаждающий агент. Эти воды нередко попадают в реки и другие водоемы, обусловливая их тепловое загрязнение и </a:t>
            </a:r>
            <a:r>
              <a:rPr lang="ru-RU" dirty="0" err="1">
                <a:latin typeface="Times New Roman" pitchFamily="18" charset="0"/>
                <a:cs typeface="Times New Roman" pitchFamily="18" charset="0"/>
              </a:rPr>
              <a:t>сопутствующиеему</a:t>
            </a:r>
            <a:r>
              <a:rPr lang="ru-RU" dirty="0">
                <a:latin typeface="Times New Roman" pitchFamily="18" charset="0"/>
                <a:cs typeface="Times New Roman" pitchFamily="18" charset="0"/>
              </a:rPr>
              <a:t> цепные природные реакции (размножение водорослей, потерю кислорода, гибель гидробионтов, превращение типично водных экосистем в болотные и т. п.).</a:t>
            </a:r>
          </a:p>
        </p:txBody>
      </p:sp>
      <p:pic>
        <p:nvPicPr>
          <p:cNvPr id="14340" name="Picture 9" descr="3394"/>
          <p:cNvPicPr>
            <a:picLocks noChangeAspect="1" noChangeArrowheads="1"/>
          </p:cNvPicPr>
          <p:nvPr/>
        </p:nvPicPr>
        <p:blipFill>
          <a:blip r:embed="rId2"/>
          <a:srcRect/>
          <a:stretch>
            <a:fillRect/>
          </a:stretch>
        </p:blipFill>
        <p:spPr bwMode="auto">
          <a:xfrm>
            <a:off x="3492500" y="2001838"/>
            <a:ext cx="5321300" cy="3989387"/>
          </a:xfrm>
          <a:prstGeom prst="rect">
            <a:avLst/>
          </a:prstGeom>
          <a:noFill/>
          <a:ln w="28575">
            <a:solidFill>
              <a:srgbClr val="FF00FF"/>
            </a:solidFill>
            <a:miter lim="800000"/>
            <a:headEnd/>
            <a:tailEnd/>
          </a:ln>
        </p:spPr>
      </p:pic>
    </p:spTree>
  </p:cSld>
  <p:clrMapOvr>
    <a:masterClrMapping/>
  </p:clrMapOvr>
  <p:transition>
    <p:cover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457200" y="273050"/>
            <a:ext cx="7859713" cy="1162050"/>
          </a:xfrm>
        </p:spPr>
        <p:txBody>
          <a:bodyPr/>
          <a:lstStyle/>
          <a:p>
            <a:pPr algn="ctr">
              <a:defRPr/>
            </a:pPr>
            <a:r>
              <a:rPr lang="ru-RU" sz="2800" i="1" dirty="0" smtClean="0">
                <a:solidFill>
                  <a:schemeClr val="tx1"/>
                </a:solidFill>
                <a:latin typeface="Times New Roman" pitchFamily="18" charset="0"/>
                <a:cs typeface="Times New Roman" pitchFamily="18" charset="0"/>
              </a:rPr>
              <a:t>Годовые выбросы от угольной ТЭС мощностью 1000 МВт</a:t>
            </a:r>
          </a:p>
        </p:txBody>
      </p:sp>
      <p:sp>
        <p:nvSpPr>
          <p:cNvPr id="4" name="Текст 3"/>
          <p:cNvSpPr>
            <a:spLocks noGrp="1"/>
          </p:cNvSpPr>
          <p:nvPr>
            <p:ph type="body" sz="half" idx="2"/>
          </p:nvPr>
        </p:nvSpPr>
        <p:spPr>
          <a:xfrm>
            <a:off x="468313" y="1773238"/>
            <a:ext cx="7931150" cy="4103687"/>
          </a:xfrm>
          <a:ln w="28575">
            <a:solidFill>
              <a:srgbClr val="FF00FF"/>
            </a:solidFill>
          </a:ln>
        </p:spPr>
        <p:style>
          <a:lnRef idx="1">
            <a:schemeClr val="accent1"/>
          </a:lnRef>
          <a:fillRef idx="2">
            <a:schemeClr val="accent1"/>
          </a:fillRef>
          <a:effectRef idx="1">
            <a:schemeClr val="accent1"/>
          </a:effectRef>
          <a:fontRef idx="minor">
            <a:schemeClr val="dk1"/>
          </a:fontRef>
        </p:style>
        <p:txBody>
          <a:bodyPr rtlCol="0">
            <a:normAutofit/>
          </a:bodyPr>
          <a:lstStyle/>
          <a:p>
            <a:pPr fontAlgn="auto">
              <a:spcAft>
                <a:spcPts val="0"/>
              </a:spcAft>
              <a:buFont typeface="Arial" pitchFamily="34" charset="0"/>
              <a:buChar char="•"/>
              <a:defRPr/>
            </a:pPr>
            <a:r>
              <a:rPr lang="ru-RU" sz="2400" dirty="0" smtClean="0">
                <a:latin typeface="Arial" pitchFamily="34" charset="0"/>
                <a:cs typeface="Arial" pitchFamily="34" charset="0"/>
              </a:rPr>
              <a:t>7 млн. т в год </a:t>
            </a:r>
            <a:r>
              <a:rPr lang="ru-RU" sz="2400" b="1" dirty="0" smtClean="0">
                <a:solidFill>
                  <a:srgbClr val="FF0000"/>
                </a:solidFill>
                <a:latin typeface="Arial" pitchFamily="34" charset="0"/>
                <a:cs typeface="Arial" pitchFamily="34" charset="0"/>
              </a:rPr>
              <a:t>углекислого газа </a:t>
            </a:r>
            <a:r>
              <a:rPr lang="ru-RU" sz="2400" dirty="0" smtClean="0">
                <a:latin typeface="Arial" pitchFamily="34" charset="0"/>
                <a:cs typeface="Arial" pitchFamily="34" charset="0"/>
              </a:rPr>
              <a:t>(19 тыс. т в сутки);</a:t>
            </a:r>
          </a:p>
          <a:p>
            <a:pPr fontAlgn="auto">
              <a:spcAft>
                <a:spcPts val="0"/>
              </a:spcAft>
              <a:buFont typeface="Arial" pitchFamily="34" charset="0"/>
              <a:buChar char="•"/>
              <a:defRPr/>
            </a:pPr>
            <a:r>
              <a:rPr lang="ru-RU" sz="2400" dirty="0" smtClean="0">
                <a:latin typeface="Arial" pitchFamily="34" charset="0"/>
                <a:cs typeface="Arial" pitchFamily="34" charset="0"/>
              </a:rPr>
              <a:t>50-1000 тыс. т в год </a:t>
            </a:r>
            <a:r>
              <a:rPr lang="ru-RU" sz="2400" b="1" dirty="0" smtClean="0">
                <a:solidFill>
                  <a:srgbClr val="FF0000"/>
                </a:solidFill>
                <a:latin typeface="Arial" pitchFamily="34" charset="0"/>
                <a:cs typeface="Arial" pitchFamily="34" charset="0"/>
              </a:rPr>
              <a:t>окислов серы</a:t>
            </a:r>
            <a:r>
              <a:rPr lang="ru-RU" sz="2400" dirty="0" smtClean="0">
                <a:latin typeface="Arial" pitchFamily="34" charset="0"/>
                <a:cs typeface="Arial" pitchFamily="34" charset="0"/>
              </a:rPr>
              <a:t>;</a:t>
            </a:r>
          </a:p>
          <a:p>
            <a:pPr fontAlgn="auto">
              <a:spcAft>
                <a:spcPts val="0"/>
              </a:spcAft>
              <a:buFont typeface="Arial" pitchFamily="34" charset="0"/>
              <a:buChar char="•"/>
              <a:defRPr/>
            </a:pPr>
            <a:r>
              <a:rPr lang="ru-RU" sz="2400" dirty="0" smtClean="0">
                <a:latin typeface="Arial" pitchFamily="34" charset="0"/>
                <a:cs typeface="Arial" pitchFamily="34" charset="0"/>
              </a:rPr>
              <a:t>25 тыс. т в год </a:t>
            </a:r>
            <a:r>
              <a:rPr lang="ru-RU" sz="2400" b="1" dirty="0" smtClean="0">
                <a:solidFill>
                  <a:srgbClr val="FF0000"/>
                </a:solidFill>
                <a:latin typeface="Arial" pitchFamily="34" charset="0"/>
                <a:cs typeface="Arial" pitchFamily="34" charset="0"/>
              </a:rPr>
              <a:t>окислов азота</a:t>
            </a:r>
            <a:r>
              <a:rPr lang="ru-RU" sz="2400" dirty="0" smtClean="0">
                <a:latin typeface="Arial" pitchFamily="34" charset="0"/>
                <a:cs typeface="Arial" pitchFamily="34" charset="0"/>
              </a:rPr>
              <a:t>;</a:t>
            </a:r>
          </a:p>
          <a:p>
            <a:pPr fontAlgn="auto">
              <a:spcAft>
                <a:spcPts val="0"/>
              </a:spcAft>
              <a:buFont typeface="Arial" pitchFamily="34" charset="0"/>
              <a:buChar char="•"/>
              <a:defRPr/>
            </a:pPr>
            <a:r>
              <a:rPr lang="ru-RU" sz="2400" dirty="0" smtClean="0">
                <a:latin typeface="Arial" pitchFamily="34" charset="0"/>
                <a:cs typeface="Arial" pitchFamily="34" charset="0"/>
              </a:rPr>
              <a:t>20 тыс. т в год </a:t>
            </a:r>
            <a:r>
              <a:rPr lang="ru-RU" sz="2400" b="1" dirty="0" smtClean="0">
                <a:solidFill>
                  <a:srgbClr val="FF0000"/>
                </a:solidFill>
                <a:latin typeface="Arial" pitchFamily="34" charset="0"/>
                <a:cs typeface="Arial" pitchFamily="34" charset="0"/>
              </a:rPr>
              <a:t>твёрдых частиц</a:t>
            </a:r>
            <a:r>
              <a:rPr lang="ru-RU" sz="2400" dirty="0" smtClean="0">
                <a:latin typeface="Arial" pitchFamily="34" charset="0"/>
                <a:cs typeface="Arial" pitchFamily="34" charset="0"/>
              </a:rPr>
              <a:t>;</a:t>
            </a:r>
          </a:p>
          <a:p>
            <a:pPr fontAlgn="auto">
              <a:spcAft>
                <a:spcPts val="0"/>
              </a:spcAft>
              <a:buFont typeface="Arial" pitchFamily="34" charset="0"/>
              <a:buChar char="•"/>
              <a:defRPr/>
            </a:pPr>
            <a:r>
              <a:rPr lang="ru-RU" sz="2400" dirty="0" smtClean="0">
                <a:latin typeface="Arial" pitchFamily="34" charset="0"/>
                <a:cs typeface="Arial" pitchFamily="34" charset="0"/>
              </a:rPr>
              <a:t>400 т в год</a:t>
            </a:r>
            <a:r>
              <a:rPr lang="ru-RU" sz="2400" b="1" dirty="0" smtClean="0">
                <a:solidFill>
                  <a:srgbClr val="FF0000"/>
                </a:solidFill>
                <a:latin typeface="Arial" pitchFamily="34" charset="0"/>
                <a:cs typeface="Arial" pitchFamily="34" charset="0"/>
              </a:rPr>
              <a:t> токсичных металлов</a:t>
            </a:r>
            <a:r>
              <a:rPr lang="ru-RU" sz="2400" dirty="0" smtClean="0">
                <a:latin typeface="Arial" pitchFamily="34" charset="0"/>
                <a:cs typeface="Arial" pitchFamily="34" charset="0"/>
              </a:rPr>
              <a:t>;</a:t>
            </a:r>
          </a:p>
          <a:p>
            <a:pPr fontAlgn="auto">
              <a:spcAft>
                <a:spcPts val="0"/>
              </a:spcAft>
              <a:buFont typeface="Arial" pitchFamily="34" charset="0"/>
              <a:buChar char="•"/>
              <a:defRPr/>
            </a:pPr>
            <a:r>
              <a:rPr lang="ru-RU" sz="2400" dirty="0" smtClean="0">
                <a:latin typeface="Arial" pitchFamily="34" charset="0"/>
                <a:cs typeface="Arial" pitchFamily="34" charset="0"/>
              </a:rPr>
              <a:t>Суточный </a:t>
            </a:r>
            <a:r>
              <a:rPr lang="ru-RU" sz="2400" b="1" dirty="0" smtClean="0">
                <a:solidFill>
                  <a:srgbClr val="FF0000"/>
                </a:solidFill>
                <a:latin typeface="Arial" pitchFamily="34" charset="0"/>
                <a:cs typeface="Arial" pitchFamily="34" charset="0"/>
              </a:rPr>
              <a:t>выброс золы </a:t>
            </a:r>
            <a:r>
              <a:rPr lang="ru-RU" sz="2400" dirty="0" smtClean="0">
                <a:latin typeface="Arial" pitchFamily="34" charset="0"/>
                <a:cs typeface="Arial" pitchFamily="34" charset="0"/>
              </a:rPr>
              <a:t>в атмосферу составляет 35-55 т, и при высоте трубы 150-200 м радиус загрязнённой территории равен примерно 50 км.</a:t>
            </a:r>
            <a:endParaRPr lang="ru-RU" sz="2400" dirty="0">
              <a:latin typeface="Arial" pitchFamily="34" charset="0"/>
              <a:cs typeface="Arial" pitchFamily="34" charset="0"/>
            </a:endParaRPr>
          </a:p>
        </p:txBody>
      </p:sp>
    </p:spTree>
  </p:cSld>
  <p:clrMapOvr>
    <a:masterClrMapping/>
  </p:clrMapOvr>
  <p:transition>
    <p:cover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art086-01"/>
          <p:cNvPicPr>
            <a:picLocks noChangeAspect="1" noChangeArrowheads="1"/>
          </p:cNvPicPr>
          <p:nvPr/>
        </p:nvPicPr>
        <p:blipFill>
          <a:blip r:embed="rId2"/>
          <a:srcRect/>
          <a:stretch>
            <a:fillRect/>
          </a:stretch>
        </p:blipFill>
        <p:spPr bwMode="auto">
          <a:xfrm>
            <a:off x="928662" y="1428736"/>
            <a:ext cx="7202488" cy="4597400"/>
          </a:xfrm>
          <a:prstGeom prst="rect">
            <a:avLst/>
          </a:prstGeom>
          <a:noFill/>
          <a:ln w="28575">
            <a:solidFill>
              <a:srgbClr val="FF00FF"/>
            </a:solidFill>
            <a:miter lim="800000"/>
            <a:headEnd/>
            <a:tailEnd/>
          </a:ln>
        </p:spPr>
      </p:pic>
      <p:sp>
        <p:nvSpPr>
          <p:cNvPr id="16387" name="Text Box 6"/>
          <p:cNvSpPr txBox="1">
            <a:spLocks noChangeArrowheads="1"/>
          </p:cNvSpPr>
          <p:nvPr/>
        </p:nvSpPr>
        <p:spPr bwMode="auto">
          <a:xfrm>
            <a:off x="395288" y="260350"/>
            <a:ext cx="8221662" cy="1200150"/>
          </a:xfrm>
          <a:prstGeom prst="rect">
            <a:avLst/>
          </a:prstGeom>
          <a:noFill/>
          <a:ln w="9525">
            <a:noFill/>
            <a:miter lim="800000"/>
            <a:headEnd/>
            <a:tailEnd/>
          </a:ln>
        </p:spPr>
        <p:txBody>
          <a:bodyPr>
            <a:spAutoFit/>
          </a:bodyPr>
          <a:lstStyle/>
          <a:p>
            <a:pPr algn="just"/>
            <a:r>
              <a:rPr lang="ru-RU">
                <a:latin typeface="Times New Roman" pitchFamily="18" charset="0"/>
                <a:cs typeface="Times New Roman" pitchFamily="18" charset="0"/>
              </a:rPr>
              <a:t>Снижение потребления энергоресурсов приведёт к уменьшению выбросов веществ в атмосферу, поэтому в современным мире учёные борются за создание энергосберегающих ламп, гибридных двигателей и альтернативных видов топлива – водород и т.д.</a:t>
            </a:r>
          </a:p>
        </p:txBody>
      </p:sp>
    </p:spTree>
  </p:cSld>
  <p:clrMapOvr>
    <a:masterClrMapping/>
  </p:clrMapOvr>
  <p:transition>
    <p:cover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7" name="Picture 5" descr="Изображение “http://upload.wikimedia.org/wikipedia/commons/6/63/Rance_tidal_power_plant.JPG” не может быть показано, так как содержит ошибки."/>
          <p:cNvPicPr>
            <a:picLocks noChangeAspect="1" noChangeArrowheads="1"/>
          </p:cNvPicPr>
          <p:nvPr/>
        </p:nvPicPr>
        <p:blipFill>
          <a:blip r:embed="rId2" cstate="print"/>
          <a:srcRect/>
          <a:stretch>
            <a:fillRect/>
          </a:stretch>
        </p:blipFill>
        <p:spPr bwMode="auto">
          <a:xfrm>
            <a:off x="0" y="0"/>
            <a:ext cx="4103688" cy="3213100"/>
          </a:xfrm>
          <a:prstGeom prst="rect">
            <a:avLst/>
          </a:prstGeom>
          <a:noFill/>
          <a:ln w="9525">
            <a:noFill/>
            <a:miter lim="800000"/>
            <a:headEnd/>
            <a:tailEnd/>
          </a:ln>
        </p:spPr>
      </p:pic>
      <p:pic>
        <p:nvPicPr>
          <p:cNvPr id="141316" name="Picture 4" descr="http://upload.wikimedia.org/wikipedia/ru/archive/4/44/20060403100600%21Sshg.jpg"/>
          <p:cNvPicPr>
            <a:picLocks noChangeAspect="1" noChangeArrowheads="1"/>
          </p:cNvPicPr>
          <p:nvPr/>
        </p:nvPicPr>
        <p:blipFill>
          <a:blip r:embed="rId3" cstate="print"/>
          <a:srcRect b="4478"/>
          <a:stretch>
            <a:fillRect/>
          </a:stretch>
        </p:blipFill>
        <p:spPr bwMode="auto">
          <a:xfrm>
            <a:off x="4067175" y="0"/>
            <a:ext cx="5076825" cy="3197225"/>
          </a:xfrm>
          <a:prstGeom prst="rect">
            <a:avLst/>
          </a:prstGeom>
          <a:noFill/>
          <a:ln w="9525">
            <a:noFill/>
            <a:miter lim="800000"/>
            <a:headEnd/>
            <a:tailEnd/>
          </a:ln>
        </p:spPr>
      </p:pic>
      <p:sp>
        <p:nvSpPr>
          <p:cNvPr id="9220" name="Rectangle 2"/>
          <p:cNvSpPr>
            <a:spLocks noGrp="1" noChangeArrowheads="1"/>
          </p:cNvSpPr>
          <p:nvPr>
            <p:ph type="title"/>
          </p:nvPr>
        </p:nvSpPr>
        <p:spPr>
          <a:xfrm>
            <a:off x="179388" y="2060575"/>
            <a:ext cx="8015287" cy="914400"/>
          </a:xfrm>
        </p:spPr>
        <p:txBody>
          <a:bodyPr/>
          <a:lstStyle/>
          <a:p>
            <a:pPr algn="ctr" eaLnBrk="1" hangingPunct="1"/>
            <a:r>
              <a:rPr lang="ru-RU" b="1" smtClean="0"/>
              <a:t>Гидроэлектростанция (ГЭС)</a:t>
            </a:r>
          </a:p>
        </p:txBody>
      </p:sp>
      <p:sp>
        <p:nvSpPr>
          <p:cNvPr id="9221" name="Rectangle 3"/>
          <p:cNvSpPr>
            <a:spLocks noGrp="1" noChangeArrowheads="1"/>
          </p:cNvSpPr>
          <p:nvPr>
            <p:ph type="subTitle" idx="4294967295"/>
          </p:nvPr>
        </p:nvSpPr>
        <p:spPr>
          <a:xfrm>
            <a:off x="755650" y="3284538"/>
            <a:ext cx="7345363" cy="2736850"/>
          </a:xfrm>
        </p:spPr>
        <p:txBody>
          <a:bodyPr/>
          <a:lstStyle/>
          <a:p>
            <a:pPr marL="88900" indent="274638" eaLnBrk="1" hangingPunct="1">
              <a:lnSpc>
                <a:spcPct val="80000"/>
              </a:lnSpc>
              <a:buFont typeface="Wingdings" pitchFamily="2" charset="2"/>
              <a:buNone/>
            </a:pPr>
            <a:r>
              <a:rPr lang="ru-RU" sz="2800" b="1" smtClean="0">
                <a:hlinkClick r:id="rId4" tooltip="Гидроэлектростанция"/>
              </a:rPr>
              <a:t>Гидроэлектрические станции</a:t>
            </a:r>
            <a:r>
              <a:rPr lang="ru-RU" sz="2400" smtClean="0"/>
              <a:t> (ГЭС)</a:t>
            </a:r>
            <a:r>
              <a:rPr lang="ru-RU" sz="2400" b="1" smtClean="0"/>
              <a:t> </a:t>
            </a:r>
          </a:p>
          <a:p>
            <a:pPr marL="88900" indent="274638" eaLnBrk="1" hangingPunct="1">
              <a:lnSpc>
                <a:spcPct val="80000"/>
              </a:lnSpc>
              <a:buFont typeface="Wingdings" pitchFamily="2" charset="2"/>
              <a:buNone/>
            </a:pPr>
            <a:r>
              <a:rPr lang="ru-RU" sz="2400" smtClean="0"/>
              <a:t> — </a:t>
            </a:r>
            <a:r>
              <a:rPr lang="ru-RU" sz="2800" smtClean="0"/>
              <a:t>электростанция, в качестве источника энергии использующая </a:t>
            </a:r>
            <a:r>
              <a:rPr lang="ru-RU" sz="2800" smtClean="0">
                <a:hlinkClick r:id="rId5" tooltip="Гидроэнергия"/>
              </a:rPr>
              <a:t>энергию водного потока</a:t>
            </a:r>
            <a:r>
              <a:rPr lang="ru-RU" sz="2800" smtClean="0"/>
              <a:t>. Гидроэлектростанции обычно строят на </a:t>
            </a:r>
            <a:r>
              <a:rPr lang="ru-RU" sz="2800" smtClean="0">
                <a:hlinkClick r:id="rId6" tooltip="Река"/>
              </a:rPr>
              <a:t>реках</a:t>
            </a:r>
            <a:r>
              <a:rPr lang="ru-RU" sz="2800" smtClean="0"/>
              <a:t>, сооружая </a:t>
            </a:r>
            <a:r>
              <a:rPr lang="ru-RU" sz="2800" smtClean="0">
                <a:hlinkClick r:id="rId7" tooltip="Плотина"/>
              </a:rPr>
              <a:t>плотины</a:t>
            </a:r>
            <a:r>
              <a:rPr lang="ru-RU" sz="2800" smtClean="0"/>
              <a:t> и </a:t>
            </a:r>
            <a:r>
              <a:rPr lang="ru-RU" sz="2800" smtClean="0">
                <a:hlinkClick r:id="rId8" tooltip="Водохранилище"/>
              </a:rPr>
              <a:t>водохранилища</a:t>
            </a:r>
            <a:r>
              <a:rPr lang="ru-RU" sz="2800" smtClean="0"/>
              <a:t>.</a:t>
            </a:r>
          </a:p>
          <a:p>
            <a:pPr marL="88900" indent="274638" eaLnBrk="1" hangingPunct="1">
              <a:lnSpc>
                <a:spcPct val="80000"/>
              </a:lnSpc>
              <a:buFont typeface="Wingdings" pitchFamily="2" charset="2"/>
              <a:buNone/>
            </a:pPr>
            <a:endParaRPr lang="ru-RU" sz="2800" smtClean="0"/>
          </a:p>
        </p:txBody>
      </p:sp>
      <p:sp>
        <p:nvSpPr>
          <p:cNvPr id="9222" name="AutoShape 6">
            <a:hlinkClick r:id="rId9" action="ppaction://hlinksldjump" highlightClick="1"/>
          </p:cNvPr>
          <p:cNvSpPr>
            <a:spLocks noChangeArrowheads="1"/>
          </p:cNvSpPr>
          <p:nvPr/>
        </p:nvSpPr>
        <p:spPr bwMode="auto">
          <a:xfrm>
            <a:off x="2555875" y="6524625"/>
            <a:ext cx="863600" cy="333375"/>
          </a:xfrm>
          <a:prstGeom prst="actionButtonBackPrevious">
            <a:avLst/>
          </a:prstGeom>
          <a:solidFill>
            <a:schemeClr val="accent1"/>
          </a:solidFill>
          <a:ln w="9525">
            <a:noFill/>
            <a:miter lim="800000"/>
            <a:headEnd/>
            <a:tailEnd/>
          </a:ln>
        </p:spPr>
        <p:txBody>
          <a:bodyPr wrap="none" anchor="ctr"/>
          <a:lstStyle/>
          <a:p>
            <a:endParaRPr lang="ru-RU"/>
          </a:p>
        </p:txBody>
      </p:sp>
      <p:sp>
        <p:nvSpPr>
          <p:cNvPr id="9223" name="Text Box 7"/>
          <p:cNvSpPr txBox="1">
            <a:spLocks noChangeArrowheads="1"/>
          </p:cNvSpPr>
          <p:nvPr/>
        </p:nvSpPr>
        <p:spPr bwMode="auto">
          <a:xfrm>
            <a:off x="684213" y="6491288"/>
            <a:ext cx="1822450" cy="366712"/>
          </a:xfrm>
          <a:prstGeom prst="rect">
            <a:avLst/>
          </a:prstGeom>
          <a:noFill/>
          <a:ln w="9525">
            <a:noFill/>
            <a:miter lim="800000"/>
            <a:headEnd/>
            <a:tailEnd/>
          </a:ln>
        </p:spPr>
        <p:txBody>
          <a:bodyPr wrap="none">
            <a:spAutoFit/>
          </a:bodyPr>
          <a:lstStyle/>
          <a:p>
            <a:r>
              <a:rPr lang="ru-RU"/>
              <a:t>классификация</a:t>
            </a: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1317"/>
                                        </p:tgtEl>
                                        <p:attrNameLst>
                                          <p:attrName>style.visibility</p:attrName>
                                        </p:attrNameLst>
                                      </p:cBhvr>
                                      <p:to>
                                        <p:strVal val="visible"/>
                                      </p:to>
                                    </p:set>
                                    <p:animEffect transition="in" filter="wipe(left)">
                                      <p:cBhvr>
                                        <p:cTn id="7" dur="2000"/>
                                        <p:tgtEl>
                                          <p:spTgt spid="141317"/>
                                        </p:tgtEl>
                                      </p:cBhvr>
                                    </p:animEffect>
                                  </p:childTnLst>
                                </p:cTn>
                              </p:par>
                            </p:childTnLst>
                          </p:cTn>
                        </p:par>
                        <p:par>
                          <p:cTn id="8" fill="hold">
                            <p:stCondLst>
                              <p:cond delay="2000"/>
                            </p:stCondLst>
                            <p:childTnLst>
                              <p:par>
                                <p:cTn id="9" presetID="22" presetClass="entr" presetSubtype="2" fill="hold" nodeType="afterEffect">
                                  <p:stCondLst>
                                    <p:cond delay="0"/>
                                  </p:stCondLst>
                                  <p:childTnLst>
                                    <p:set>
                                      <p:cBhvr>
                                        <p:cTn id="10" dur="1" fill="hold">
                                          <p:stCondLst>
                                            <p:cond delay="0"/>
                                          </p:stCondLst>
                                        </p:cTn>
                                        <p:tgtEl>
                                          <p:spTgt spid="141316"/>
                                        </p:tgtEl>
                                        <p:attrNameLst>
                                          <p:attrName>style.visibility</p:attrName>
                                        </p:attrNameLst>
                                      </p:cBhvr>
                                      <p:to>
                                        <p:strVal val="visible"/>
                                      </p:to>
                                    </p:set>
                                    <p:animEffect transition="in" filter="wipe(right)">
                                      <p:cBhvr>
                                        <p:cTn id="11" dur="2000"/>
                                        <p:tgtEl>
                                          <p:spTgt spid="141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8" name="Picture 4" descr="http://upload.wikimedia.org/wikipedia/ru/archive/4/44/20060403100600%21Sshg.jpg"/>
          <p:cNvPicPr>
            <a:picLocks noChangeAspect="1" noChangeArrowheads="1"/>
          </p:cNvPicPr>
          <p:nvPr/>
        </p:nvPicPr>
        <p:blipFill>
          <a:blip r:embed="rId2"/>
          <a:srcRect/>
          <a:stretch>
            <a:fillRect/>
          </a:stretch>
        </p:blipFill>
        <p:spPr bwMode="auto">
          <a:xfrm>
            <a:off x="36513" y="26988"/>
            <a:ext cx="9144000" cy="6858000"/>
          </a:xfrm>
          <a:prstGeom prst="rect">
            <a:avLst/>
          </a:prstGeom>
          <a:noFill/>
          <a:ln w="9525">
            <a:noFill/>
            <a:miter lim="800000"/>
            <a:headEnd/>
            <a:tailEnd/>
          </a:ln>
        </p:spPr>
      </p:pic>
      <p:sp>
        <p:nvSpPr>
          <p:cNvPr id="118794" name="Rectangle 10"/>
          <p:cNvSpPr>
            <a:spLocks noGrp="1" noChangeArrowheads="1"/>
          </p:cNvSpPr>
          <p:nvPr>
            <p:ph type="title"/>
          </p:nvPr>
        </p:nvSpPr>
        <p:spPr>
          <a:xfrm>
            <a:off x="107950" y="1341438"/>
            <a:ext cx="9036050" cy="1143000"/>
          </a:xfrm>
        </p:spPr>
        <p:txBody>
          <a:bodyPr/>
          <a:lstStyle/>
          <a:p>
            <a:pPr algn="ctr" eaLnBrk="1" hangingPunct="1">
              <a:defRPr/>
            </a:pPr>
            <a:r>
              <a:rPr lang="ru-RU" sz="4400" b="1" smtClean="0">
                <a:solidFill>
                  <a:srgbClr val="FF3300"/>
                </a:solidFill>
                <a:effectLst>
                  <a:outerShdw blurRad="38100" dist="38100" dir="2700000" algn="tl">
                    <a:srgbClr val="000000"/>
                  </a:outerShdw>
                </a:effectLst>
              </a:rPr>
              <a:t>Гидроэлектростанции </a:t>
            </a:r>
            <a:br>
              <a:rPr lang="ru-RU" sz="4400" b="1" smtClean="0">
                <a:solidFill>
                  <a:srgbClr val="FF3300"/>
                </a:solidFill>
                <a:effectLst>
                  <a:outerShdw blurRad="38100" dist="38100" dir="2700000" algn="tl">
                    <a:srgbClr val="000000"/>
                  </a:outerShdw>
                </a:effectLst>
              </a:rPr>
            </a:br>
            <a:r>
              <a:rPr lang="ru-RU" sz="3800" b="1" smtClean="0">
                <a:solidFill>
                  <a:srgbClr val="FF3300"/>
                </a:solidFill>
                <a:effectLst>
                  <a:outerShdw blurRad="38100" dist="38100" dir="2700000" algn="tl">
                    <a:srgbClr val="000000"/>
                  </a:outerShdw>
                </a:effectLst>
              </a:rPr>
              <a:t>(ГЭС)</a:t>
            </a: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8794"/>
                                        </p:tgtEl>
                                        <p:attrNameLst>
                                          <p:attrName>style.visibility</p:attrName>
                                        </p:attrNameLst>
                                      </p:cBhvr>
                                      <p:to>
                                        <p:strVal val="visible"/>
                                      </p:to>
                                    </p:set>
                                    <p:animEffect transition="in" filter="wipe(left)">
                                      <p:cBhvr>
                                        <p:cTn id="7" dur="1000"/>
                                        <p:tgtEl>
                                          <p:spTgt spid="118794"/>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118788"/>
                                        </p:tgtEl>
                                        <p:attrNameLst>
                                          <p:attrName>style.visibility</p:attrName>
                                        </p:attrNameLst>
                                      </p:cBhvr>
                                      <p:to>
                                        <p:strVal val="visible"/>
                                      </p:to>
                                    </p:set>
                                    <p:animEffect transition="in" filter="wipe(right)">
                                      <p:cBhvr>
                                        <p:cTn id="11" dur="2000"/>
                                        <p:tgtEl>
                                          <p:spTgt spid="1187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r>
              <a:rPr lang="ru-RU" b="1" smtClean="0"/>
              <a:t>Гидроэлектростанция (ГЭС)</a:t>
            </a:r>
          </a:p>
        </p:txBody>
      </p:sp>
      <p:sp>
        <p:nvSpPr>
          <p:cNvPr id="4099" name="Rectangle 3"/>
          <p:cNvSpPr>
            <a:spLocks noGrp="1" noChangeArrowheads="1"/>
          </p:cNvSpPr>
          <p:nvPr>
            <p:ph type="body" idx="1"/>
          </p:nvPr>
        </p:nvSpPr>
        <p:spPr/>
        <p:txBody>
          <a:bodyPr/>
          <a:lstStyle/>
          <a:p>
            <a:pPr eaLnBrk="1" hangingPunct="1">
              <a:lnSpc>
                <a:spcPct val="90000"/>
              </a:lnSpc>
            </a:pPr>
            <a:r>
              <a:rPr lang="ru-RU" sz="2800" smtClean="0"/>
              <a:t>Около 23% электроэнергии во всем мире вырабатывают ГЭС. Они преобразуют кинетическую энергию падающей воды в механическую энергию вращения турбины, а турбина приводит во вращение электромашинный генератор тока.</a:t>
            </a:r>
          </a:p>
          <a:p>
            <a:pPr eaLnBrk="1" hangingPunct="1">
              <a:lnSpc>
                <a:spcPct val="90000"/>
              </a:lnSpc>
            </a:pPr>
            <a:r>
              <a:rPr lang="ru-RU" sz="2800" smtClean="0"/>
              <a:t>Для эффективного производства электроэнергии на ГЭС необходимы два основных фактора: гарантированная обеспеченность водой круглый год и возможно большие уклоны реки. </a:t>
            </a:r>
          </a:p>
        </p:txBody>
      </p:sp>
      <p:pic>
        <p:nvPicPr>
          <p:cNvPr id="4100" name="Picture 13"/>
          <p:cNvPicPr>
            <a:picLocks noChangeAspect="1" noChangeArrowheads="1" noCrop="1"/>
          </p:cNvPicPr>
          <p:nvPr/>
        </p:nvPicPr>
        <p:blipFill>
          <a:blip r:embed="rId2"/>
          <a:srcRect/>
          <a:stretch>
            <a:fillRect/>
          </a:stretch>
        </p:blipFill>
        <p:spPr bwMode="auto">
          <a:xfrm>
            <a:off x="7596188" y="5084763"/>
            <a:ext cx="1219200" cy="1219200"/>
          </a:xfrm>
          <a:prstGeom prst="rect">
            <a:avLst/>
          </a:prstGeom>
          <a:noFill/>
          <a:ln w="9525">
            <a:noFill/>
            <a:miter lim="800000"/>
            <a:headEnd/>
            <a:tailEnd/>
          </a:ln>
        </p:spPr>
      </p:pic>
    </p:spTree>
  </p:cSld>
  <p:clrMapOvr>
    <a:masterClrMapping/>
  </p:clrMapOvr>
  <p:transition>
    <p:cover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eaLnBrk="1" hangingPunct="1"/>
            <a:r>
              <a:rPr lang="ru-RU" smtClean="0"/>
              <a:t>Типы ГЭС</a:t>
            </a:r>
          </a:p>
        </p:txBody>
      </p:sp>
      <p:sp>
        <p:nvSpPr>
          <p:cNvPr id="5123" name="Rectangle 3"/>
          <p:cNvSpPr>
            <a:spLocks noGrp="1" noChangeArrowheads="1"/>
          </p:cNvSpPr>
          <p:nvPr>
            <p:ph type="body" idx="1"/>
          </p:nvPr>
        </p:nvSpPr>
        <p:spPr/>
        <p:txBody>
          <a:bodyPr/>
          <a:lstStyle/>
          <a:p>
            <a:pPr eaLnBrk="1" hangingPunct="1">
              <a:lnSpc>
                <a:spcPct val="90000"/>
              </a:lnSpc>
              <a:buFont typeface="Wingdings" pitchFamily="2" charset="2"/>
              <a:buNone/>
            </a:pPr>
            <a:r>
              <a:rPr lang="ru-RU" smtClean="0">
                <a:hlinkClick r:id="rId2" tooltip="Гидроэлектростанция"/>
              </a:rPr>
              <a:t>Гидроэлектрические станции</a:t>
            </a:r>
            <a:r>
              <a:rPr lang="ru-RU" smtClean="0"/>
              <a:t> (ГЭС) </a:t>
            </a:r>
          </a:p>
          <a:p>
            <a:pPr lvl="1" eaLnBrk="1" hangingPunct="1">
              <a:lnSpc>
                <a:spcPct val="90000"/>
              </a:lnSpc>
              <a:buFont typeface="Wingdings" pitchFamily="2" charset="2"/>
              <a:buNone/>
            </a:pPr>
            <a:r>
              <a:rPr lang="ru-RU" smtClean="0"/>
              <a:t>  Плотинные гидроэлектростанции </a:t>
            </a:r>
          </a:p>
          <a:p>
            <a:pPr lvl="1" eaLnBrk="1" hangingPunct="1">
              <a:lnSpc>
                <a:spcPct val="90000"/>
              </a:lnSpc>
              <a:buFont typeface="Wingdings" pitchFamily="2" charset="2"/>
              <a:buNone/>
            </a:pPr>
            <a:r>
              <a:rPr lang="ru-RU" smtClean="0"/>
              <a:t>  Русловые гидроэлектростанции</a:t>
            </a:r>
          </a:p>
          <a:p>
            <a:pPr lvl="1" eaLnBrk="1" hangingPunct="1">
              <a:lnSpc>
                <a:spcPct val="90000"/>
              </a:lnSpc>
              <a:buFont typeface="Wingdings" pitchFamily="2" charset="2"/>
              <a:buNone/>
            </a:pPr>
            <a:r>
              <a:rPr lang="ru-RU" smtClean="0"/>
              <a:t>  Приплотинные гидроэлектростанции</a:t>
            </a:r>
          </a:p>
          <a:p>
            <a:pPr lvl="1" eaLnBrk="1" hangingPunct="1">
              <a:lnSpc>
                <a:spcPct val="90000"/>
              </a:lnSpc>
              <a:buFont typeface="Wingdings" pitchFamily="2" charset="2"/>
              <a:buNone/>
            </a:pPr>
            <a:r>
              <a:rPr lang="ru-RU" smtClean="0"/>
              <a:t>  Деривационные гидроэлектростанции</a:t>
            </a:r>
          </a:p>
          <a:p>
            <a:pPr lvl="1" eaLnBrk="1" hangingPunct="1">
              <a:lnSpc>
                <a:spcPct val="90000"/>
              </a:lnSpc>
              <a:buFont typeface="Wingdings" pitchFamily="2" charset="2"/>
              <a:buNone/>
            </a:pPr>
            <a:r>
              <a:rPr lang="ru-RU" smtClean="0"/>
              <a:t>  </a:t>
            </a:r>
            <a:r>
              <a:rPr lang="ru-RU" smtClean="0">
                <a:hlinkClick r:id="rId3" tooltip="ГАЭС"/>
              </a:rPr>
              <a:t>Гидроаккумулирующие электростанции</a:t>
            </a:r>
            <a:endParaRPr lang="ru-RU" smtClean="0"/>
          </a:p>
          <a:p>
            <a:pPr lvl="1" eaLnBrk="1" hangingPunct="1">
              <a:lnSpc>
                <a:spcPct val="90000"/>
              </a:lnSpc>
              <a:buFont typeface="Wingdings" pitchFamily="2" charset="2"/>
              <a:buNone/>
            </a:pPr>
            <a:r>
              <a:rPr lang="ru-RU" smtClean="0"/>
              <a:t>  </a:t>
            </a:r>
            <a:r>
              <a:rPr lang="ru-RU" smtClean="0">
                <a:hlinkClick r:id="rId4" tooltip="Приливная электростанция"/>
              </a:rPr>
              <a:t>Приливные электростанции</a:t>
            </a:r>
            <a:endParaRPr lang="ru-RU" smtClean="0"/>
          </a:p>
          <a:p>
            <a:pPr lvl="1" eaLnBrk="1" hangingPunct="1">
              <a:lnSpc>
                <a:spcPct val="90000"/>
              </a:lnSpc>
              <a:buFont typeface="Wingdings" pitchFamily="2" charset="2"/>
              <a:buNone/>
            </a:pPr>
            <a:r>
              <a:rPr lang="ru-RU" smtClean="0"/>
              <a:t>  </a:t>
            </a:r>
            <a:r>
              <a:rPr lang="ru-RU" smtClean="0">
                <a:hlinkClick r:id="rId5" tooltip="Волновая электростанция (страница отсутствует)"/>
              </a:rPr>
              <a:t>Волновые электростанции</a:t>
            </a:r>
            <a:r>
              <a:rPr lang="ru-RU" smtClean="0"/>
              <a:t> и на морских течениях</a:t>
            </a:r>
          </a:p>
        </p:txBody>
      </p:sp>
      <p:sp>
        <p:nvSpPr>
          <p:cNvPr id="5124" name="AutoShape 5">
            <a:hlinkClick r:id="rId6" action="ppaction://hlinksldjump"/>
          </p:cNvPr>
          <p:cNvSpPr>
            <a:spLocks noChangeArrowheads="1"/>
          </p:cNvSpPr>
          <p:nvPr/>
        </p:nvSpPr>
        <p:spPr bwMode="auto">
          <a:xfrm>
            <a:off x="684213" y="2276475"/>
            <a:ext cx="503237" cy="215900"/>
          </a:xfrm>
          <a:prstGeom prst="leftArrow">
            <a:avLst>
              <a:gd name="adj1" fmla="val 50000"/>
              <a:gd name="adj2" fmla="val 58272"/>
            </a:avLst>
          </a:prstGeom>
          <a:solidFill>
            <a:schemeClr val="hlink"/>
          </a:solidFill>
          <a:ln w="9525">
            <a:solidFill>
              <a:schemeClr val="tx1"/>
            </a:solidFill>
            <a:miter lim="800000"/>
            <a:headEnd/>
            <a:tailEnd/>
          </a:ln>
        </p:spPr>
        <p:txBody>
          <a:bodyPr wrap="none" anchor="ctr"/>
          <a:lstStyle/>
          <a:p>
            <a:endParaRPr lang="ru-RU"/>
          </a:p>
        </p:txBody>
      </p:sp>
      <p:sp>
        <p:nvSpPr>
          <p:cNvPr id="5125" name="AutoShape 6">
            <a:hlinkClick r:id="rId7" action="ppaction://hlinksldjump"/>
          </p:cNvPr>
          <p:cNvSpPr>
            <a:spLocks noChangeArrowheads="1"/>
          </p:cNvSpPr>
          <p:nvPr/>
        </p:nvSpPr>
        <p:spPr bwMode="auto">
          <a:xfrm>
            <a:off x="684213" y="2708275"/>
            <a:ext cx="503237" cy="215900"/>
          </a:xfrm>
          <a:prstGeom prst="leftArrow">
            <a:avLst>
              <a:gd name="adj1" fmla="val 50000"/>
              <a:gd name="adj2" fmla="val 58272"/>
            </a:avLst>
          </a:prstGeom>
          <a:solidFill>
            <a:srgbClr val="CD1603"/>
          </a:solidFill>
          <a:ln w="9525">
            <a:solidFill>
              <a:schemeClr val="tx1"/>
            </a:solidFill>
            <a:miter lim="800000"/>
            <a:headEnd/>
            <a:tailEnd/>
          </a:ln>
        </p:spPr>
        <p:txBody>
          <a:bodyPr wrap="none" anchor="ctr"/>
          <a:lstStyle/>
          <a:p>
            <a:endParaRPr lang="ru-RU"/>
          </a:p>
        </p:txBody>
      </p:sp>
      <p:sp>
        <p:nvSpPr>
          <p:cNvPr id="5126" name="AutoShape 7"/>
          <p:cNvSpPr>
            <a:spLocks noChangeArrowheads="1"/>
          </p:cNvSpPr>
          <p:nvPr/>
        </p:nvSpPr>
        <p:spPr bwMode="auto">
          <a:xfrm>
            <a:off x="684213" y="3213100"/>
            <a:ext cx="503237" cy="215900"/>
          </a:xfrm>
          <a:prstGeom prst="leftArrow">
            <a:avLst>
              <a:gd name="adj1" fmla="val 50000"/>
              <a:gd name="adj2" fmla="val 58272"/>
            </a:avLst>
          </a:prstGeom>
          <a:solidFill>
            <a:srgbClr val="FF9900"/>
          </a:solidFill>
          <a:ln w="9525">
            <a:solidFill>
              <a:schemeClr val="tx1"/>
            </a:solidFill>
            <a:miter lim="800000"/>
            <a:headEnd/>
            <a:tailEnd/>
          </a:ln>
        </p:spPr>
        <p:txBody>
          <a:bodyPr wrap="none" anchor="ctr"/>
          <a:lstStyle/>
          <a:p>
            <a:endParaRPr lang="ru-RU"/>
          </a:p>
        </p:txBody>
      </p:sp>
      <p:sp>
        <p:nvSpPr>
          <p:cNvPr id="5127" name="AutoShape 8">
            <a:hlinkClick r:id="rId8" action="ppaction://hlinksldjump"/>
          </p:cNvPr>
          <p:cNvSpPr>
            <a:spLocks noChangeArrowheads="1"/>
          </p:cNvSpPr>
          <p:nvPr/>
        </p:nvSpPr>
        <p:spPr bwMode="auto">
          <a:xfrm>
            <a:off x="684213" y="3716338"/>
            <a:ext cx="503237" cy="215900"/>
          </a:xfrm>
          <a:prstGeom prst="leftArrow">
            <a:avLst>
              <a:gd name="adj1" fmla="val 50000"/>
              <a:gd name="adj2" fmla="val 58272"/>
            </a:avLst>
          </a:prstGeom>
          <a:solidFill>
            <a:srgbClr val="FFFF00"/>
          </a:solidFill>
          <a:ln w="9525">
            <a:solidFill>
              <a:schemeClr val="tx1"/>
            </a:solidFill>
            <a:miter lim="800000"/>
            <a:headEnd/>
            <a:tailEnd/>
          </a:ln>
        </p:spPr>
        <p:txBody>
          <a:bodyPr wrap="none" anchor="ctr"/>
          <a:lstStyle/>
          <a:p>
            <a:endParaRPr lang="ru-RU"/>
          </a:p>
        </p:txBody>
      </p:sp>
      <p:sp>
        <p:nvSpPr>
          <p:cNvPr id="5128" name="AutoShape 9">
            <a:hlinkClick r:id="rId9" action="ppaction://hlinksldjump"/>
          </p:cNvPr>
          <p:cNvSpPr>
            <a:spLocks noChangeArrowheads="1"/>
          </p:cNvSpPr>
          <p:nvPr/>
        </p:nvSpPr>
        <p:spPr bwMode="auto">
          <a:xfrm>
            <a:off x="684213" y="4149725"/>
            <a:ext cx="503237" cy="215900"/>
          </a:xfrm>
          <a:prstGeom prst="leftArrow">
            <a:avLst>
              <a:gd name="adj1" fmla="val 50000"/>
              <a:gd name="adj2" fmla="val 58272"/>
            </a:avLst>
          </a:prstGeom>
          <a:solidFill>
            <a:srgbClr val="009900"/>
          </a:solidFill>
          <a:ln w="9525">
            <a:solidFill>
              <a:schemeClr val="tx1"/>
            </a:solidFill>
            <a:miter lim="800000"/>
            <a:headEnd/>
            <a:tailEnd/>
          </a:ln>
        </p:spPr>
        <p:txBody>
          <a:bodyPr wrap="none" anchor="ctr"/>
          <a:lstStyle/>
          <a:p>
            <a:endParaRPr lang="ru-RU"/>
          </a:p>
        </p:txBody>
      </p:sp>
      <p:sp>
        <p:nvSpPr>
          <p:cNvPr id="5129" name="AutoShape 10">
            <a:hlinkClick r:id="rId10" action="ppaction://hlinksldjump"/>
          </p:cNvPr>
          <p:cNvSpPr>
            <a:spLocks noChangeArrowheads="1"/>
          </p:cNvSpPr>
          <p:nvPr/>
        </p:nvSpPr>
        <p:spPr bwMode="auto">
          <a:xfrm>
            <a:off x="684213" y="4652963"/>
            <a:ext cx="503237" cy="215900"/>
          </a:xfrm>
          <a:prstGeom prst="leftArrow">
            <a:avLst>
              <a:gd name="adj1" fmla="val 50000"/>
              <a:gd name="adj2" fmla="val 58272"/>
            </a:avLst>
          </a:prstGeom>
          <a:solidFill>
            <a:schemeClr val="accent1"/>
          </a:solidFill>
          <a:ln w="9525">
            <a:solidFill>
              <a:schemeClr val="tx1"/>
            </a:solidFill>
            <a:miter lim="800000"/>
            <a:headEnd/>
            <a:tailEnd/>
          </a:ln>
        </p:spPr>
        <p:txBody>
          <a:bodyPr wrap="none" anchor="ctr"/>
          <a:lstStyle/>
          <a:p>
            <a:endParaRPr lang="ru-RU"/>
          </a:p>
        </p:txBody>
      </p:sp>
      <p:sp>
        <p:nvSpPr>
          <p:cNvPr id="5130" name="AutoShape 11">
            <a:hlinkClick r:id="rId11" action="ppaction://hlinksldjump"/>
          </p:cNvPr>
          <p:cNvSpPr>
            <a:spLocks noChangeArrowheads="1"/>
          </p:cNvSpPr>
          <p:nvPr/>
        </p:nvSpPr>
        <p:spPr bwMode="auto">
          <a:xfrm>
            <a:off x="684213" y="5084763"/>
            <a:ext cx="503237" cy="215900"/>
          </a:xfrm>
          <a:prstGeom prst="leftArrow">
            <a:avLst>
              <a:gd name="adj1" fmla="val 50000"/>
              <a:gd name="adj2" fmla="val 58272"/>
            </a:avLst>
          </a:prstGeom>
          <a:solidFill>
            <a:srgbClr val="0033CC"/>
          </a:solidFill>
          <a:ln w="9525">
            <a:solidFill>
              <a:schemeClr val="tx1"/>
            </a:solidFill>
            <a:miter lim="800000"/>
            <a:headEnd/>
            <a:tailEnd/>
          </a:ln>
        </p:spPr>
        <p:txBody>
          <a:bodyPr wrap="none" anchor="ctr"/>
          <a:lstStyle/>
          <a:p>
            <a:endParaRPr lang="ru-RU"/>
          </a:p>
        </p:txBody>
      </p:sp>
    </p:spTree>
  </p:cSld>
  <p:clrMapOvr>
    <a:masterClrMapping/>
  </p:clrMapOvr>
  <p:transition>
    <p:cover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a:lstStyle/>
          <a:p>
            <a:pPr algn="ctr" eaLnBrk="1" hangingPunct="1"/>
            <a:r>
              <a:rPr lang="ru-RU" smtClean="0"/>
              <a:t>Схема ГЭС</a:t>
            </a:r>
          </a:p>
        </p:txBody>
      </p:sp>
      <p:graphicFrame>
        <p:nvGraphicFramePr>
          <p:cNvPr id="159767" name="Group 23"/>
          <p:cNvGraphicFramePr>
            <a:graphicFrameLocks noGrp="1"/>
          </p:cNvGraphicFramePr>
          <p:nvPr/>
        </p:nvGraphicFramePr>
        <p:xfrm>
          <a:off x="468313" y="1412875"/>
          <a:ext cx="8675687" cy="5974080"/>
        </p:xfrm>
        <a:graphic>
          <a:graphicData uri="http://schemas.openxmlformats.org/drawingml/2006/table">
            <a:tbl>
              <a:tblPr/>
              <a:tblGrid>
                <a:gridCol w="8675687"/>
              </a:tblGrid>
              <a:tr h="20335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
                      </a:r>
                      <a:br>
                        <a:rPr kumimoji="0" lang="ru-RU" sz="1800" b="0" i="0" u="none" strike="noStrike" cap="none" normalizeH="0" baseline="0" smtClean="0">
                          <a:ln>
                            <a:noFill/>
                          </a:ln>
                          <a:solidFill>
                            <a:schemeClr val="tx1"/>
                          </a:solidFill>
                          <a:effectLst/>
                          <a:latin typeface="Arial" charset="0"/>
                        </a:rPr>
                      </a:br>
                      <a:r>
                        <a:rPr kumimoji="0" lang="ru-RU" sz="1800" b="0" i="0" u="none" strike="noStrike" cap="none" normalizeH="0" baseline="0" smtClean="0">
                          <a:ln>
                            <a:noFill/>
                          </a:ln>
                          <a:solidFill>
                            <a:schemeClr val="tx1"/>
                          </a:solidFill>
                          <a:effectLst/>
                          <a:latin typeface="Arial" charset="0"/>
                        </a:rPr>
                        <a:t>  </a:t>
                      </a:r>
                      <a:r>
                        <a:rPr kumimoji="0" lang="ru-RU" sz="30100" b="0" i="0" u="none" strike="noStrike" cap="none" normalizeH="0" baseline="0" smtClean="0">
                          <a:ln>
                            <a:noFill/>
                          </a:ln>
                          <a:solidFill>
                            <a:schemeClr val="tx1"/>
                          </a:solidFill>
                          <a:effectLst/>
                          <a:latin typeface="Arial" charset="0"/>
                        </a:rPr>
                        <a:t> </a:t>
                      </a:r>
                      <a:r>
                        <a:rPr kumimoji="0" lang="ru-RU" sz="1800" b="0" i="0" u="none" strike="noStrike" cap="none" normalizeH="0" baseline="0" smtClean="0">
                          <a:ln>
                            <a:noFill/>
                          </a:ln>
                          <a:solidFill>
                            <a:schemeClr val="tx1"/>
                          </a:solidFill>
                          <a:effectLst/>
                          <a:latin typeface="Arial" charset="0"/>
                        </a:rPr>
                        <a:t>                                                                                                                                                                                                                                </a:t>
                      </a:r>
                    </a:p>
                  </a:txBody>
                  <a:tcPr anchor="ctr" horzOverflow="overflow">
                    <a:lnL cap="flat">
                      <a:noFill/>
                    </a:lnL>
                    <a:lnR cap="flat">
                      <a:noFill/>
                    </a:lnR>
                    <a:lnT cap="flat">
                      <a:noFill/>
                    </a:lnT>
                    <a:lnB>
                      <a:noFill/>
                    </a:lnB>
                    <a:lnTlToBr>
                      <a:noFill/>
                    </a:lnTlToBr>
                    <a:lnBlToTr>
                      <a:noFill/>
                    </a:lnBlToTr>
                    <a:noFill/>
                  </a:tcPr>
                </a:tc>
              </a:tr>
              <a:tr h="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2800" b="0" i="0" u="none" strike="noStrike" cap="none" normalizeH="0" baseline="0" smtClean="0">
                        <a:ln>
                          <a:noFill/>
                        </a:ln>
                        <a:solidFill>
                          <a:schemeClr val="tx1"/>
                        </a:solidFill>
                        <a:effectLst/>
                        <a:latin typeface="Arial" charset="0"/>
                      </a:endParaRPr>
                    </a:p>
                  </a:txBody>
                  <a:tcPr anchor="ctr" horzOverflow="overflow">
                    <a:lnL cap="flat">
                      <a:noFill/>
                    </a:lnL>
                    <a:lnR cap="flat">
                      <a:noFill/>
                    </a:lnR>
                    <a:lnT>
                      <a:noFill/>
                    </a:lnT>
                    <a:lnB>
                      <a:noFill/>
                    </a:lnB>
                    <a:lnTlToBr>
                      <a:noFill/>
                    </a:lnTlToBr>
                    <a:lnBlToTr>
                      <a:noFill/>
                    </a:lnBlToTr>
                    <a:noFill/>
                  </a:tcPr>
                </a:tc>
              </a:tr>
              <a:tr h="1952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900" b="0" i="0" u="none" strike="noStrike" cap="none" normalizeH="0" baseline="0" smtClean="0">
                        <a:ln>
                          <a:noFill/>
                        </a:ln>
                        <a:solidFill>
                          <a:srgbClr val="003399"/>
                        </a:solidFill>
                        <a:effectLst/>
                        <a:latin typeface="Arial" charset="0"/>
                        <a:cs typeface="Arial" charset="0"/>
                      </a:endParaRPr>
                    </a:p>
                  </a:txBody>
                  <a:tcPr anchor="ctr" horzOverflow="overflow">
                    <a:lnL cap="flat">
                      <a:noFill/>
                    </a:lnL>
                    <a:lnR cap="flat">
                      <a:noFill/>
                    </a:lnR>
                    <a:lnT>
                      <a:noFill/>
                    </a:lnT>
                    <a:lnB cap="flat">
                      <a:noFill/>
                    </a:lnB>
                    <a:lnTlToBr>
                      <a:noFill/>
                    </a:lnTlToBr>
                    <a:lnBlToTr>
                      <a:noFill/>
                    </a:lnBlToTr>
                    <a:noFill/>
                  </a:tcPr>
                </a:tc>
              </a:tr>
            </a:tbl>
          </a:graphicData>
        </a:graphic>
      </p:graphicFrame>
      <p:sp>
        <p:nvSpPr>
          <p:cNvPr id="6151" name="Rectangle 20"/>
          <p:cNvSpPr>
            <a:spLocks noChangeArrowheads="1"/>
          </p:cNvSpPr>
          <p:nvPr/>
        </p:nvSpPr>
        <p:spPr bwMode="auto">
          <a:xfrm>
            <a:off x="0" y="6302375"/>
            <a:ext cx="184150" cy="503238"/>
          </a:xfrm>
          <a:prstGeom prst="rect">
            <a:avLst/>
          </a:prstGeom>
          <a:noFill/>
          <a:ln w="9525">
            <a:noFill/>
            <a:miter lim="800000"/>
            <a:headEnd/>
            <a:tailEnd/>
          </a:ln>
        </p:spPr>
        <p:txBody>
          <a:bodyPr wrap="none" anchor="ctr">
            <a:spAutoFit/>
          </a:bodyPr>
          <a:lstStyle/>
          <a:p>
            <a:pPr algn="l"/>
            <a:r>
              <a:rPr lang="ru-RU" sz="900"/>
              <a:t/>
            </a:r>
            <a:br>
              <a:rPr lang="ru-RU" sz="900"/>
            </a:br>
            <a:endParaRPr lang="ru-RU"/>
          </a:p>
        </p:txBody>
      </p:sp>
      <p:pic>
        <p:nvPicPr>
          <p:cNvPr id="6152" name="Picture 6" descr="ГИДРОЭЛЕКТРОСТАНЦИЯ, использующая механическую энергию водотока. Плотина создает подпор воды в водохранилище, обеспечивающем постоянный подвод энергии. Вода истекает через водозабор, уровнем которого определяется скорость течения. Поток воды, вращая турбину, приводит во вращение электрогенератор. По высоковольтным ЛЭП электроэнергия передается на распределительные подстанции."/>
          <p:cNvPicPr>
            <a:picLocks noChangeAspect="1" noChangeArrowheads="1"/>
          </p:cNvPicPr>
          <p:nvPr/>
        </p:nvPicPr>
        <p:blipFill>
          <a:blip r:embed="rId2"/>
          <a:srcRect/>
          <a:stretch>
            <a:fillRect/>
          </a:stretch>
        </p:blipFill>
        <p:spPr bwMode="auto">
          <a:xfrm>
            <a:off x="1187450" y="1557338"/>
            <a:ext cx="6711950" cy="4492625"/>
          </a:xfrm>
          <a:prstGeom prst="rect">
            <a:avLst/>
          </a:prstGeom>
          <a:noFill/>
          <a:ln w="9525">
            <a:noFill/>
            <a:miter lim="800000"/>
            <a:headEnd/>
            <a:tailEnd/>
          </a:ln>
        </p:spPr>
      </p:pic>
      <p:pic>
        <p:nvPicPr>
          <p:cNvPr id="6153" name="Picture 24" descr="160"/>
          <p:cNvPicPr>
            <a:picLocks noChangeAspect="1" noChangeArrowheads="1" noCrop="1"/>
          </p:cNvPicPr>
          <p:nvPr/>
        </p:nvPicPr>
        <p:blipFill>
          <a:blip r:embed="rId3"/>
          <a:srcRect/>
          <a:stretch>
            <a:fillRect/>
          </a:stretch>
        </p:blipFill>
        <p:spPr bwMode="auto">
          <a:xfrm>
            <a:off x="468313" y="-26988"/>
            <a:ext cx="1295400" cy="1295401"/>
          </a:xfrm>
          <a:prstGeom prst="rect">
            <a:avLst/>
          </a:prstGeom>
          <a:noFill/>
          <a:ln w="9525">
            <a:noFill/>
            <a:miter lim="800000"/>
            <a:headEnd/>
            <a:tailEnd/>
          </a:ln>
        </p:spPr>
      </p:pic>
    </p:spTree>
  </p:cSld>
  <p:clrMapOvr>
    <a:masterClrMapping/>
  </p:clrMapOvr>
  <p:transition>
    <p:cover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Принцип работы </a:t>
            </a:r>
            <a:r>
              <a:rPr lang="ru-RU" dirty="0" err="1" smtClean="0"/>
              <a:t>гэс</a:t>
            </a:r>
            <a:endParaRPr lang="ru-RU" dirty="0"/>
          </a:p>
        </p:txBody>
      </p:sp>
      <p:pic>
        <p:nvPicPr>
          <p:cNvPr id="72706" name="Picture 2" descr="Генератор гидроэлектростанции"/>
          <p:cNvPicPr>
            <a:picLocks noChangeAspect="1" noChangeArrowheads="1"/>
          </p:cNvPicPr>
          <p:nvPr/>
        </p:nvPicPr>
        <p:blipFill>
          <a:blip r:embed="rId2"/>
          <a:srcRect/>
          <a:stretch>
            <a:fillRect/>
          </a:stretch>
        </p:blipFill>
        <p:spPr bwMode="auto">
          <a:xfrm>
            <a:off x="571472" y="1357298"/>
            <a:ext cx="2530037" cy="2309800"/>
          </a:xfrm>
          <a:prstGeom prst="rect">
            <a:avLst/>
          </a:prstGeom>
          <a:noFill/>
        </p:spPr>
      </p:pic>
      <p:pic>
        <p:nvPicPr>
          <p:cNvPr id="72708" name="Picture 4" descr="http://electricalschool.info/uploads/posts/2020-08/1596532721_rotor.jpg"/>
          <p:cNvPicPr>
            <a:picLocks noChangeAspect="1" noChangeArrowheads="1"/>
          </p:cNvPicPr>
          <p:nvPr/>
        </p:nvPicPr>
        <p:blipFill>
          <a:blip r:embed="rId3"/>
          <a:srcRect/>
          <a:stretch>
            <a:fillRect/>
          </a:stretch>
        </p:blipFill>
        <p:spPr bwMode="auto">
          <a:xfrm>
            <a:off x="3714744" y="1428736"/>
            <a:ext cx="2672058" cy="1901797"/>
          </a:xfrm>
          <a:prstGeom prst="rect">
            <a:avLst/>
          </a:prstGeom>
          <a:noFill/>
        </p:spPr>
      </p:pic>
      <p:pic>
        <p:nvPicPr>
          <p:cNvPr id="72710" name="Picture 6" descr="Принцип работы ГЭС"/>
          <p:cNvPicPr>
            <a:picLocks noChangeAspect="1" noChangeArrowheads="1"/>
          </p:cNvPicPr>
          <p:nvPr/>
        </p:nvPicPr>
        <p:blipFill>
          <a:blip r:embed="rId4"/>
          <a:srcRect/>
          <a:stretch>
            <a:fillRect/>
          </a:stretch>
        </p:blipFill>
        <p:spPr bwMode="auto">
          <a:xfrm>
            <a:off x="4071934" y="3643314"/>
            <a:ext cx="4000528" cy="2485299"/>
          </a:xfrm>
          <a:prstGeom prst="rect">
            <a:avLst/>
          </a:prstGeom>
          <a:noFill/>
        </p:spPr>
      </p:pic>
      <p:sp>
        <p:nvSpPr>
          <p:cNvPr id="6" name="Прямоугольник 5"/>
          <p:cNvSpPr/>
          <p:nvPr/>
        </p:nvSpPr>
        <p:spPr>
          <a:xfrm>
            <a:off x="3198066" y="3244334"/>
            <a:ext cx="2747868" cy="369332"/>
          </a:xfrm>
          <a:prstGeom prst="rect">
            <a:avLst/>
          </a:prstGeom>
        </p:spPr>
        <p:txBody>
          <a:bodyPr wrap="none">
            <a:spAutoFit/>
          </a:bodyPr>
          <a:lstStyle/>
          <a:p>
            <a:r>
              <a:rPr lang="ru-RU" dirty="0" smtClean="0"/>
              <a:t>Ротор гидрогенератора:</a:t>
            </a:r>
            <a:endParaRPr lang="ru-RU" dirty="0"/>
          </a:p>
        </p:txBody>
      </p:sp>
    </p:spTree>
  </p:cSld>
  <p:clrMapOvr>
    <a:masterClrMapping/>
  </p:clrMapOvr>
  <p:transition>
    <p:cover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r>
              <a:rPr lang="ru-RU" smtClean="0"/>
              <a:t>Принцип работы ГЭС</a:t>
            </a:r>
          </a:p>
        </p:txBody>
      </p:sp>
      <p:sp>
        <p:nvSpPr>
          <p:cNvPr id="7171" name="Rectangle 3"/>
          <p:cNvSpPr>
            <a:spLocks noGrp="1" noChangeArrowheads="1"/>
          </p:cNvSpPr>
          <p:nvPr>
            <p:ph type="body" idx="1"/>
          </p:nvPr>
        </p:nvSpPr>
        <p:spPr/>
        <p:txBody>
          <a:bodyPr/>
          <a:lstStyle/>
          <a:p>
            <a:pPr marL="0" indent="628650" eaLnBrk="1" hangingPunct="1">
              <a:spcBef>
                <a:spcPct val="0"/>
              </a:spcBef>
              <a:buClrTx/>
              <a:buSzTx/>
              <a:buFontTx/>
              <a:buNone/>
            </a:pPr>
            <a:r>
              <a:rPr lang="ru-RU" sz="2800" smtClean="0">
                <a:solidFill>
                  <a:srgbClr val="003399"/>
                </a:solidFill>
              </a:rPr>
              <a:t>Плотина создает подпор воды в водохранилище, обеспечивающем постоянный подвод энергии. Вода истекает через водозабор, уровнем которого определяется скорость течения. Поток воды, вращая турбину, приводит во вращение электрогенератор. По высоковольтным ЛЭП электроэнергия передается на распределительные подстанции. </a:t>
            </a:r>
            <a:endParaRPr lang="ru-RU" sz="2800" smtClean="0"/>
          </a:p>
        </p:txBody>
      </p:sp>
    </p:spTree>
  </p:cSld>
  <p:clrMapOvr>
    <a:masterClrMapping/>
  </p:clrMapOvr>
  <p:transition>
    <p:cover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7" descr="Zagaes1"/>
          <p:cNvPicPr>
            <a:picLocks noChangeAspect="1" noChangeArrowheads="1"/>
          </p:cNvPicPr>
          <p:nvPr/>
        </p:nvPicPr>
        <p:blipFill>
          <a:blip r:embed="rId2"/>
          <a:srcRect t="14764"/>
          <a:stretch>
            <a:fillRect/>
          </a:stretch>
        </p:blipFill>
        <p:spPr bwMode="auto">
          <a:xfrm>
            <a:off x="3175" y="1368425"/>
            <a:ext cx="9144000" cy="5589588"/>
          </a:xfrm>
          <a:prstGeom prst="rect">
            <a:avLst/>
          </a:prstGeom>
          <a:noFill/>
          <a:ln w="9525">
            <a:noFill/>
            <a:miter lim="800000"/>
            <a:headEnd/>
            <a:tailEnd/>
          </a:ln>
        </p:spPr>
      </p:pic>
      <p:sp>
        <p:nvSpPr>
          <p:cNvPr id="10243" name="Rectangle 5"/>
          <p:cNvSpPr>
            <a:spLocks noGrp="1" noChangeArrowheads="1"/>
          </p:cNvSpPr>
          <p:nvPr>
            <p:ph type="title"/>
          </p:nvPr>
        </p:nvSpPr>
        <p:spPr/>
        <p:txBody>
          <a:bodyPr/>
          <a:lstStyle/>
          <a:p>
            <a:pPr eaLnBrk="1" hangingPunct="1"/>
            <a:r>
              <a:rPr lang="ru-RU" sz="3800" smtClean="0"/>
              <a:t>Гидроаккумулирующие электростанции (ГАЭС)</a:t>
            </a:r>
          </a:p>
        </p:txBody>
      </p:sp>
      <p:sp>
        <p:nvSpPr>
          <p:cNvPr id="10244" name="Rectangle 6"/>
          <p:cNvSpPr>
            <a:spLocks noGrp="1" noChangeArrowheads="1"/>
          </p:cNvSpPr>
          <p:nvPr>
            <p:ph type="body" idx="1"/>
          </p:nvPr>
        </p:nvSpPr>
        <p:spPr>
          <a:xfrm>
            <a:off x="611188" y="1412875"/>
            <a:ext cx="7924800" cy="4419600"/>
          </a:xfrm>
        </p:spPr>
        <p:txBody>
          <a:bodyPr/>
          <a:lstStyle/>
          <a:p>
            <a:pPr marL="0" indent="354013" eaLnBrk="1" hangingPunct="1">
              <a:lnSpc>
                <a:spcPct val="80000"/>
              </a:lnSpc>
              <a:buFont typeface="Wingdings" pitchFamily="2" charset="2"/>
              <a:buNone/>
            </a:pPr>
            <a:r>
              <a:rPr lang="ru-RU" sz="2800" b="1" smtClean="0">
                <a:hlinkClick r:id="rId3" tooltip="ГАЭС"/>
              </a:rPr>
              <a:t>Гидроаккумулирующие электростанции</a:t>
            </a:r>
            <a:r>
              <a:rPr lang="ru-RU" sz="2800" smtClean="0"/>
              <a:t> </a:t>
            </a:r>
          </a:p>
          <a:p>
            <a:pPr marL="0" indent="354013" eaLnBrk="1" hangingPunct="1">
              <a:lnSpc>
                <a:spcPct val="80000"/>
              </a:lnSpc>
              <a:buFont typeface="Wingdings" pitchFamily="2" charset="2"/>
              <a:buNone/>
            </a:pPr>
            <a:r>
              <a:rPr lang="ru-RU" sz="2800" smtClean="0">
                <a:solidFill>
                  <a:srgbClr val="0033CC"/>
                </a:solidFill>
              </a:rPr>
              <a:t>используется для выравнивания суточной неоднородности графика электрической нагрузки.</a:t>
            </a:r>
          </a:p>
          <a:p>
            <a:pPr marL="0" indent="354013" eaLnBrk="1" hangingPunct="1">
              <a:lnSpc>
                <a:spcPct val="80000"/>
              </a:lnSpc>
              <a:buFont typeface="Wingdings" pitchFamily="2" charset="2"/>
              <a:buNone/>
            </a:pPr>
            <a:endParaRPr lang="ru-RU" sz="2800" smtClean="0">
              <a:solidFill>
                <a:srgbClr val="0033CC"/>
              </a:solidFill>
            </a:endParaRPr>
          </a:p>
          <a:p>
            <a:pPr marL="0" indent="354013" eaLnBrk="1" hangingPunct="1">
              <a:lnSpc>
                <a:spcPct val="80000"/>
              </a:lnSpc>
              <a:buFont typeface="Wingdings" pitchFamily="2" charset="2"/>
              <a:buNone/>
            </a:pPr>
            <a:r>
              <a:rPr lang="ru-RU" sz="2800" smtClean="0">
                <a:solidFill>
                  <a:srgbClr val="FF9900"/>
                </a:solidFill>
              </a:rPr>
              <a:t>В часы малых нагрузок ГАЭС, потребляя электроэнергию, перекачивает воду из низового водоема в верховой, а в часы повышенных нагрузок в энергосистеме использует запасенную воду для выработки пиковой энергии</a:t>
            </a:r>
            <a:r>
              <a:rPr lang="ru-RU" sz="2800" smtClean="0">
                <a:solidFill>
                  <a:srgbClr val="FF99FF"/>
                </a:solidFill>
              </a:rPr>
              <a:t>.</a:t>
            </a:r>
            <a:r>
              <a:rPr lang="ru-RU" sz="2800" smtClean="0">
                <a:solidFill>
                  <a:srgbClr val="E9D249"/>
                </a:solidFill>
              </a:rPr>
              <a:t> </a:t>
            </a:r>
          </a:p>
        </p:txBody>
      </p:sp>
      <p:sp>
        <p:nvSpPr>
          <p:cNvPr id="10245" name="Text Box 8"/>
          <p:cNvSpPr txBox="1">
            <a:spLocks noChangeArrowheads="1"/>
          </p:cNvSpPr>
          <p:nvPr/>
        </p:nvSpPr>
        <p:spPr bwMode="auto">
          <a:xfrm>
            <a:off x="7235825" y="5876925"/>
            <a:ext cx="1584325" cy="641350"/>
          </a:xfrm>
          <a:prstGeom prst="rect">
            <a:avLst/>
          </a:prstGeom>
          <a:noFill/>
          <a:ln w="9525">
            <a:noFill/>
            <a:miter lim="800000"/>
            <a:headEnd/>
            <a:tailEnd/>
          </a:ln>
        </p:spPr>
        <p:txBody>
          <a:bodyPr>
            <a:spAutoFit/>
          </a:bodyPr>
          <a:lstStyle/>
          <a:p>
            <a:pPr>
              <a:spcBef>
                <a:spcPct val="50000"/>
              </a:spcBef>
            </a:pPr>
            <a:r>
              <a:rPr lang="ru-RU">
                <a:solidFill>
                  <a:schemeClr val="tx2"/>
                </a:solidFill>
              </a:rPr>
              <a:t>Загорская ГАЭС</a:t>
            </a:r>
          </a:p>
        </p:txBody>
      </p:sp>
      <p:sp>
        <p:nvSpPr>
          <p:cNvPr id="10246" name="AutoShape 10">
            <a:hlinkClick r:id="rId4" action="ppaction://hlinksldjump" highlightClick="1"/>
          </p:cNvPr>
          <p:cNvSpPr>
            <a:spLocks noChangeArrowheads="1"/>
          </p:cNvSpPr>
          <p:nvPr/>
        </p:nvSpPr>
        <p:spPr bwMode="auto">
          <a:xfrm>
            <a:off x="1116013" y="6453188"/>
            <a:ext cx="863600" cy="215900"/>
          </a:xfrm>
          <a:prstGeom prst="actionButtonBackPrevious">
            <a:avLst/>
          </a:prstGeom>
          <a:solidFill>
            <a:schemeClr val="accent1"/>
          </a:solidFill>
          <a:ln w="9525">
            <a:noFill/>
            <a:miter lim="800000"/>
            <a:headEnd/>
            <a:tailEnd/>
          </a:ln>
        </p:spPr>
        <p:txBody>
          <a:bodyPr wrap="none" anchor="ctr"/>
          <a:lstStyle/>
          <a:p>
            <a:endParaRPr lang="ru-RU"/>
          </a:p>
        </p:txBody>
      </p:sp>
    </p:spTree>
  </p:cSld>
  <p:clrMapOvr>
    <a:masterClrMapping/>
  </p:clrMapOvr>
  <p:transition>
    <p:cover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Изображение “http://upload.wikimedia.org/wikipedia/commons/6/63/Rance_tidal_power_plant.JPG” не может быть показано, так как содержит ошибки."/>
          <p:cNvPicPr>
            <a:picLocks noChangeAspect="1" noChangeArrowheads="1"/>
          </p:cNvPicPr>
          <p:nvPr/>
        </p:nvPicPr>
        <p:blipFill>
          <a:blip r:embed="rId2"/>
          <a:srcRect/>
          <a:stretch>
            <a:fillRect/>
          </a:stretch>
        </p:blipFill>
        <p:spPr bwMode="auto">
          <a:xfrm>
            <a:off x="0" y="1370013"/>
            <a:ext cx="9144000" cy="5505450"/>
          </a:xfrm>
          <a:prstGeom prst="rect">
            <a:avLst/>
          </a:prstGeom>
          <a:noFill/>
          <a:ln w="9525">
            <a:noFill/>
            <a:miter lim="800000"/>
            <a:headEnd/>
            <a:tailEnd/>
          </a:ln>
        </p:spPr>
      </p:pic>
      <p:sp>
        <p:nvSpPr>
          <p:cNvPr id="11267" name="Rectangle 2"/>
          <p:cNvSpPr>
            <a:spLocks noGrp="1" noChangeArrowheads="1"/>
          </p:cNvSpPr>
          <p:nvPr>
            <p:ph type="title"/>
          </p:nvPr>
        </p:nvSpPr>
        <p:spPr>
          <a:xfrm>
            <a:off x="0" y="228600"/>
            <a:ext cx="8459788" cy="914400"/>
          </a:xfrm>
        </p:spPr>
        <p:txBody>
          <a:bodyPr/>
          <a:lstStyle/>
          <a:p>
            <a:pPr algn="ctr" eaLnBrk="1" hangingPunct="1"/>
            <a:r>
              <a:rPr lang="ru-RU" sz="3800" b="1" smtClean="0"/>
              <a:t>Приливная электростанция (ПЭС)</a:t>
            </a:r>
          </a:p>
        </p:txBody>
      </p:sp>
      <p:sp>
        <p:nvSpPr>
          <p:cNvPr id="11268" name="Rectangle 3"/>
          <p:cNvSpPr>
            <a:spLocks noGrp="1" noChangeArrowheads="1"/>
          </p:cNvSpPr>
          <p:nvPr>
            <p:ph type="body" idx="1"/>
          </p:nvPr>
        </p:nvSpPr>
        <p:spPr/>
        <p:txBody>
          <a:bodyPr/>
          <a:lstStyle/>
          <a:p>
            <a:pPr marL="0" indent="363538" eaLnBrk="1" hangingPunct="1">
              <a:buFont typeface="Wingdings" pitchFamily="2" charset="2"/>
              <a:buNone/>
            </a:pPr>
            <a:r>
              <a:rPr lang="ru-RU" smtClean="0"/>
              <a:t> </a:t>
            </a:r>
            <a:r>
              <a:rPr lang="ru-RU" b="1" smtClean="0">
                <a:hlinkClick r:id="rId3" tooltip="Приливная электростанция"/>
              </a:rPr>
              <a:t>Приливные электростанции</a:t>
            </a:r>
            <a:r>
              <a:rPr lang="ru-RU" smtClean="0"/>
              <a:t> используют энергию </a:t>
            </a:r>
            <a:r>
              <a:rPr lang="ru-RU" smtClean="0">
                <a:hlinkClick r:id="rId4" tooltip="Прилив"/>
              </a:rPr>
              <a:t>приливов</a:t>
            </a:r>
            <a:r>
              <a:rPr lang="ru-RU" smtClean="0"/>
              <a:t>. </a:t>
            </a:r>
            <a:r>
              <a:rPr lang="ru-RU" smtClean="0">
                <a:solidFill>
                  <a:srgbClr val="FF9900"/>
                </a:solidFill>
              </a:rPr>
              <a:t>Приливные электростанции строят на берегах морей, где гравитационные силы Луны и Солнца дважды в сутки изменяют уровень воды. Колебания уровня воды у берега могут достигать 13 метров.</a:t>
            </a:r>
          </a:p>
        </p:txBody>
      </p:sp>
      <p:sp>
        <p:nvSpPr>
          <p:cNvPr id="11269" name="Text Box 5"/>
          <p:cNvSpPr txBox="1">
            <a:spLocks noChangeArrowheads="1"/>
          </p:cNvSpPr>
          <p:nvPr/>
        </p:nvSpPr>
        <p:spPr bwMode="auto">
          <a:xfrm>
            <a:off x="3851275" y="5661025"/>
            <a:ext cx="5100638" cy="366713"/>
          </a:xfrm>
          <a:prstGeom prst="rect">
            <a:avLst/>
          </a:prstGeom>
          <a:noFill/>
          <a:ln w="9525">
            <a:noFill/>
            <a:miter lim="800000"/>
            <a:headEnd/>
            <a:tailEnd/>
          </a:ln>
        </p:spPr>
        <p:txBody>
          <a:bodyPr wrap="none">
            <a:spAutoFit/>
          </a:bodyPr>
          <a:lstStyle/>
          <a:p>
            <a:r>
              <a:rPr lang="ru-RU">
                <a:solidFill>
                  <a:schemeClr val="tx2"/>
                </a:solidFill>
              </a:rPr>
              <a:t>Приливная электростанция Ля Ранс, Франция</a:t>
            </a:r>
          </a:p>
        </p:txBody>
      </p:sp>
      <p:sp>
        <p:nvSpPr>
          <p:cNvPr id="11270" name="Text Box 6"/>
          <p:cNvSpPr txBox="1">
            <a:spLocks noChangeArrowheads="1"/>
          </p:cNvSpPr>
          <p:nvPr/>
        </p:nvSpPr>
        <p:spPr bwMode="auto">
          <a:xfrm>
            <a:off x="684213" y="6237288"/>
            <a:ext cx="4241800" cy="366712"/>
          </a:xfrm>
          <a:prstGeom prst="rect">
            <a:avLst/>
          </a:prstGeom>
          <a:solidFill>
            <a:schemeClr val="tx2"/>
          </a:solidFill>
          <a:ln w="9525">
            <a:noFill/>
            <a:miter lim="800000"/>
            <a:headEnd/>
            <a:tailEnd/>
          </a:ln>
        </p:spPr>
        <p:txBody>
          <a:bodyPr wrap="none">
            <a:spAutoFit/>
          </a:bodyPr>
          <a:lstStyle/>
          <a:p>
            <a:r>
              <a:rPr lang="ru-RU">
                <a:hlinkClick r:id="rId5" tooltip="http://povny.blogspot.com/2009/03/blog-post_20.html"/>
              </a:rPr>
              <a:t>Приливные электростанции на видео</a:t>
            </a:r>
            <a:r>
              <a:rPr lang="ru-RU"/>
              <a:t> </a:t>
            </a:r>
          </a:p>
        </p:txBody>
      </p:sp>
    </p:spTree>
  </p:cSld>
  <p:clrMapOvr>
    <a:masterClrMapping/>
  </p:clrMapOvr>
  <p:transition>
    <p:cover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r>
              <a:rPr lang="ru-RU" sz="3800" smtClean="0"/>
              <a:t>Русловая гидроэлектростанция (РусГЭС)</a:t>
            </a:r>
          </a:p>
        </p:txBody>
      </p:sp>
      <p:sp>
        <p:nvSpPr>
          <p:cNvPr id="13315" name="Rectangle 3"/>
          <p:cNvSpPr>
            <a:spLocks noGrp="1" noChangeArrowheads="1"/>
          </p:cNvSpPr>
          <p:nvPr>
            <p:ph type="body" idx="1"/>
          </p:nvPr>
        </p:nvSpPr>
        <p:spPr/>
        <p:txBody>
          <a:bodyPr/>
          <a:lstStyle/>
          <a:p>
            <a:pPr eaLnBrk="1" hangingPunct="1"/>
            <a:r>
              <a:rPr lang="ru-RU" smtClean="0"/>
              <a:t>Русловая гидроэлектростанция (РусГЭС) относится к бесплотинным гидроэлектростанциям, которые размещают на равнинных многоводных реках, в узких сжатых долинах, на горных реках, а также в быстрых течениях морей и океанов. </a:t>
            </a:r>
          </a:p>
        </p:txBody>
      </p:sp>
      <p:sp>
        <p:nvSpPr>
          <p:cNvPr id="13316" name="AutoShape 4">
            <a:hlinkClick r:id="rId2" action="ppaction://hlinksldjump" highlightClick="1"/>
          </p:cNvPr>
          <p:cNvSpPr>
            <a:spLocks noChangeArrowheads="1"/>
          </p:cNvSpPr>
          <p:nvPr/>
        </p:nvSpPr>
        <p:spPr bwMode="auto">
          <a:xfrm>
            <a:off x="1116013" y="6453188"/>
            <a:ext cx="863600" cy="215900"/>
          </a:xfrm>
          <a:prstGeom prst="actionButtonBackPrevious">
            <a:avLst/>
          </a:prstGeom>
          <a:solidFill>
            <a:schemeClr val="accent1"/>
          </a:solidFill>
          <a:ln w="9525">
            <a:noFill/>
            <a:miter lim="800000"/>
            <a:headEnd/>
            <a:tailEnd/>
          </a:ln>
        </p:spPr>
        <p:txBody>
          <a:bodyPr wrap="none" anchor="ctr"/>
          <a:lstStyle/>
          <a:p>
            <a:endParaRPr lang="ru-RU"/>
          </a:p>
        </p:txBody>
      </p:sp>
    </p:spTree>
  </p:cSld>
  <p:clrMapOvr>
    <a:masterClrMapping/>
  </p:clrMapOvr>
  <p:transition>
    <p:cover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eaLnBrk="1" hangingPunct="1"/>
            <a:r>
              <a:rPr lang="ru-RU" sz="3800" smtClean="0"/>
              <a:t>Деривационные гидроэлектростанции.</a:t>
            </a:r>
          </a:p>
        </p:txBody>
      </p:sp>
      <p:sp>
        <p:nvSpPr>
          <p:cNvPr id="14339" name="Rectangle 3"/>
          <p:cNvSpPr>
            <a:spLocks noGrp="1" noChangeArrowheads="1"/>
          </p:cNvSpPr>
          <p:nvPr>
            <p:ph type="body" sz="half" idx="1"/>
          </p:nvPr>
        </p:nvSpPr>
        <p:spPr>
          <a:xfrm>
            <a:off x="609600" y="1600200"/>
            <a:ext cx="4394200" cy="4419600"/>
          </a:xfrm>
        </p:spPr>
        <p:txBody>
          <a:bodyPr/>
          <a:lstStyle/>
          <a:p>
            <a:pPr marL="0" indent="363538" eaLnBrk="1" hangingPunct="1">
              <a:buFont typeface="Wingdings" pitchFamily="2" charset="2"/>
              <a:buNone/>
            </a:pPr>
            <a:r>
              <a:rPr lang="ru-RU" smtClean="0"/>
              <a:t>Такие электростанции строят в тех местах, где велик уклон реки.</a:t>
            </a:r>
            <a:br>
              <a:rPr lang="ru-RU" smtClean="0"/>
            </a:br>
            <a:r>
              <a:rPr lang="ru-RU" smtClean="0"/>
              <a:t>Вода отводится из речного русла через специальные водоотводы. Вода подводится непосредственно к зданию ГЭС</a:t>
            </a:r>
            <a:r>
              <a:rPr lang="ru-RU" sz="2400" smtClean="0"/>
              <a:t>. </a:t>
            </a:r>
          </a:p>
          <a:p>
            <a:pPr marL="0" indent="363538" eaLnBrk="1" hangingPunct="1"/>
            <a:endParaRPr lang="ru-RU" sz="2400" smtClean="0"/>
          </a:p>
        </p:txBody>
      </p:sp>
      <p:pic>
        <p:nvPicPr>
          <p:cNvPr id="14340" name="Picture 5" descr="Изображение “http://bse.sci-lib.com/pictures/19/20/261619007.jpg” не может быть показано, так как содержит ошибки."/>
          <p:cNvPicPr>
            <a:picLocks noChangeAspect="1" noChangeArrowheads="1"/>
          </p:cNvPicPr>
          <p:nvPr/>
        </p:nvPicPr>
        <p:blipFill>
          <a:blip r:embed="rId2"/>
          <a:srcRect/>
          <a:stretch>
            <a:fillRect/>
          </a:stretch>
        </p:blipFill>
        <p:spPr bwMode="auto">
          <a:xfrm>
            <a:off x="4535488" y="1989138"/>
            <a:ext cx="4608512" cy="3956050"/>
          </a:xfrm>
          <a:prstGeom prst="rect">
            <a:avLst/>
          </a:prstGeom>
          <a:noFill/>
          <a:ln w="9525">
            <a:noFill/>
            <a:miter lim="800000"/>
            <a:headEnd/>
            <a:tailEnd/>
          </a:ln>
        </p:spPr>
      </p:pic>
      <p:sp>
        <p:nvSpPr>
          <p:cNvPr id="14341" name="AutoShape 7">
            <a:hlinkClick r:id="rId3" action="ppaction://hlinksldjump" highlightClick="1"/>
          </p:cNvPr>
          <p:cNvSpPr>
            <a:spLocks noChangeArrowheads="1"/>
          </p:cNvSpPr>
          <p:nvPr/>
        </p:nvSpPr>
        <p:spPr bwMode="auto">
          <a:xfrm>
            <a:off x="1116013" y="6453188"/>
            <a:ext cx="863600" cy="215900"/>
          </a:xfrm>
          <a:prstGeom prst="actionButtonBackPrevious">
            <a:avLst/>
          </a:prstGeom>
          <a:solidFill>
            <a:schemeClr val="accent1"/>
          </a:solidFill>
          <a:ln w="9525">
            <a:noFill/>
            <a:miter lim="800000"/>
            <a:headEnd/>
            <a:tailEnd/>
          </a:ln>
        </p:spPr>
        <p:txBody>
          <a:bodyPr wrap="none" anchor="ctr"/>
          <a:lstStyle/>
          <a:p>
            <a:endParaRPr lang="ru-RU"/>
          </a:p>
        </p:txBody>
      </p:sp>
    </p:spTree>
  </p:cSld>
  <p:clrMapOvr>
    <a:masterClrMapping/>
  </p:clrMapOvr>
  <p:transition>
    <p:cover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ru-RU" b="1" smtClean="0"/>
              <a:t>Волновые электростанции</a:t>
            </a:r>
            <a:r>
              <a:rPr lang="ru-RU" smtClean="0"/>
              <a:t> </a:t>
            </a:r>
          </a:p>
        </p:txBody>
      </p:sp>
      <p:sp>
        <p:nvSpPr>
          <p:cNvPr id="15363" name="Rectangle 3"/>
          <p:cNvSpPr>
            <a:spLocks noGrp="1" noChangeArrowheads="1"/>
          </p:cNvSpPr>
          <p:nvPr>
            <p:ph type="body" idx="1"/>
          </p:nvPr>
        </p:nvSpPr>
        <p:spPr/>
        <p:txBody>
          <a:bodyPr/>
          <a:lstStyle/>
          <a:p>
            <a:pPr marL="819150" lvl="1" eaLnBrk="1" hangingPunct="1">
              <a:buFont typeface="Wingdings" pitchFamily="2" charset="2"/>
              <a:buNone/>
            </a:pPr>
            <a:r>
              <a:rPr lang="ru-RU" b="1" smtClean="0">
                <a:hlinkClick r:id="rId2" tooltip="Волновая электростанция (страница отсутствует)"/>
              </a:rPr>
              <a:t>Волновые электростанции</a:t>
            </a:r>
            <a:endParaRPr lang="ru-RU" b="1" smtClean="0"/>
          </a:p>
          <a:p>
            <a:pPr marL="0" indent="354013" eaLnBrk="1" hangingPunct="1">
              <a:buFont typeface="Wingdings" pitchFamily="2" charset="2"/>
              <a:buNone/>
            </a:pPr>
            <a:r>
              <a:rPr lang="ru-RU" sz="2800" smtClean="0"/>
              <a:t>Для производства электроэнергии используются две основные характеристики волн: кинетической энергия, и энергии поверхностного качения. Именно эти факторы и пытаются использовать при строительстве </a:t>
            </a:r>
            <a:r>
              <a:rPr lang="ru-RU" sz="2800" b="1" smtClean="0"/>
              <a:t>волновых электростанций</a:t>
            </a:r>
            <a:r>
              <a:rPr lang="ru-RU" sz="2800" smtClean="0"/>
              <a:t>.</a:t>
            </a:r>
            <a:r>
              <a:rPr lang="ru-RU" smtClean="0"/>
              <a:t> </a:t>
            </a:r>
          </a:p>
        </p:txBody>
      </p:sp>
    </p:spTree>
  </p:cSld>
  <p:clrMapOvr>
    <a:masterClrMapping/>
  </p:clrMapOvr>
  <p:transition>
    <p:cover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p:txBody>
          <a:bodyPr/>
          <a:lstStyle/>
          <a:p>
            <a:pPr algn="ctr" eaLnBrk="1" hangingPunct="1"/>
            <a:r>
              <a:rPr lang="ru-RU" sz="3800" smtClean="0"/>
              <a:t>Схема работы волновой электростанции</a:t>
            </a:r>
          </a:p>
        </p:txBody>
      </p:sp>
      <p:graphicFrame>
        <p:nvGraphicFramePr>
          <p:cNvPr id="211983" name="Group 15"/>
          <p:cNvGraphicFramePr>
            <a:graphicFrameLocks noGrp="1"/>
          </p:cNvGraphicFramePr>
          <p:nvPr/>
        </p:nvGraphicFramePr>
        <p:xfrm>
          <a:off x="2232025" y="1920875"/>
          <a:ext cx="3017838" cy="3017520"/>
        </p:xfrm>
        <a:graphic>
          <a:graphicData uri="http://schemas.openxmlformats.org/drawingml/2006/table">
            <a:tbl>
              <a:tblPr/>
              <a:tblGrid>
                <a:gridCol w="3017838"/>
              </a:tblGrid>
              <a:tr h="2805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700" b="0" i="0" u="none" strike="noStrike" cap="none" normalizeH="0" baseline="0" smtClean="0">
                          <a:ln>
                            <a:noFill/>
                          </a:ln>
                          <a:solidFill>
                            <a:schemeClr val="tx1"/>
                          </a:solidFill>
                          <a:effectLst/>
                          <a:latin typeface="Arial" charset="0"/>
                          <a:cs typeface="Arial" charset="0"/>
                        </a:rPr>
                        <a:t>  </a:t>
                      </a:r>
                      <a:r>
                        <a:rPr kumimoji="0" lang="ru-RU" sz="17100" b="0" i="0" u="none" strike="noStrike" cap="none" normalizeH="0" baseline="0" smtClean="0">
                          <a:ln>
                            <a:noFill/>
                          </a:ln>
                          <a:solidFill>
                            <a:schemeClr val="tx1"/>
                          </a:solidFill>
                          <a:effectLst/>
                          <a:latin typeface="Arial" charset="0"/>
                          <a:cs typeface="Arial" charset="0"/>
                        </a:rPr>
                        <a:t> </a:t>
                      </a:r>
                      <a:r>
                        <a:rPr kumimoji="0" lang="ru-RU" sz="700" b="0" i="0" u="none" strike="noStrike" cap="none" normalizeH="0" baseline="0" smtClean="0">
                          <a:ln>
                            <a:noFill/>
                          </a:ln>
                          <a:solidFill>
                            <a:schemeClr val="tx1"/>
                          </a:solidFill>
                          <a:effectLst/>
                          <a:latin typeface="Arial" charset="0"/>
                          <a:cs typeface="Arial" charset="0"/>
                        </a:rPr>
                        <a:t>                                                                                                                                                                                                                                                                                                                                                                     </a:t>
                      </a:r>
                    </a:p>
                  </a:txBody>
                  <a:tcPr anchor="ctr" horzOverflow="overflow">
                    <a:lnL cap="flat">
                      <a:noFill/>
                    </a:lnL>
                    <a:lnR cap="flat">
                      <a:noFill/>
                    </a:lnR>
                    <a:lnT cap="flat">
                      <a:noFill/>
                    </a:lnT>
                    <a:lnB cap="flat">
                      <a:noFill/>
                    </a:lnB>
                    <a:lnTlToBr>
                      <a:noFill/>
                    </a:lnTlToBr>
                    <a:lnBlToTr>
                      <a:noFill/>
                    </a:lnBlToTr>
                    <a:noFill/>
                  </a:tcPr>
                </a:tc>
              </a:tr>
            </a:tbl>
          </a:graphicData>
        </a:graphic>
      </p:graphicFrame>
      <p:pic>
        <p:nvPicPr>
          <p:cNvPr id="16389" name="Picture 6" descr="Схема Searaser. Коллектор на дне нужен, чтобы соединять шланги от нескольких таких поплавков в единую трубу, идущую уже к водоёму в горах (иллюстрация Dartmouth Wave Energy/Alvin Smith)."/>
          <p:cNvPicPr>
            <a:picLocks noChangeAspect="1" noChangeArrowheads="1"/>
          </p:cNvPicPr>
          <p:nvPr/>
        </p:nvPicPr>
        <p:blipFill>
          <a:blip r:embed="rId2"/>
          <a:srcRect/>
          <a:stretch>
            <a:fillRect/>
          </a:stretch>
        </p:blipFill>
        <p:spPr bwMode="auto">
          <a:xfrm>
            <a:off x="539750" y="1622425"/>
            <a:ext cx="7416800" cy="4437063"/>
          </a:xfrm>
          <a:prstGeom prst="rect">
            <a:avLst/>
          </a:prstGeom>
          <a:noFill/>
          <a:ln w="9525">
            <a:noFill/>
            <a:miter lim="800000"/>
            <a:headEnd/>
            <a:tailEnd/>
          </a:ln>
        </p:spPr>
      </p:pic>
      <p:sp>
        <p:nvSpPr>
          <p:cNvPr id="16390" name="AutoShape 21">
            <a:hlinkClick r:id="rId3" action="ppaction://hlinksldjump" highlightClick="1"/>
          </p:cNvPr>
          <p:cNvSpPr>
            <a:spLocks noChangeArrowheads="1"/>
          </p:cNvSpPr>
          <p:nvPr/>
        </p:nvSpPr>
        <p:spPr bwMode="auto">
          <a:xfrm>
            <a:off x="1116013" y="6453188"/>
            <a:ext cx="863600" cy="215900"/>
          </a:xfrm>
          <a:prstGeom prst="actionButtonBackPrevious">
            <a:avLst/>
          </a:prstGeom>
          <a:solidFill>
            <a:schemeClr val="accent1"/>
          </a:solidFill>
          <a:ln w="9525">
            <a:noFill/>
            <a:miter lim="800000"/>
            <a:headEnd/>
            <a:tailEnd/>
          </a:ln>
        </p:spPr>
        <p:txBody>
          <a:bodyPr wrap="none" anchor="ctr"/>
          <a:lstStyle/>
          <a:p>
            <a:endParaRPr lang="ru-RU"/>
          </a:p>
        </p:txBody>
      </p:sp>
    </p:spTree>
  </p:cSld>
  <p:clrMapOvr>
    <a:masterClrMapping/>
  </p:clrMapOvr>
  <p:transition>
    <p:cover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indent="715963" algn="ctr" eaLnBrk="1" hangingPunct="1"/>
            <a:r>
              <a:rPr lang="ru-RU" sz="3800" b="1" smtClean="0"/>
              <a:t>Атомная электростанция</a:t>
            </a:r>
            <a:r>
              <a:rPr lang="ru-RU" sz="3800" smtClean="0"/>
              <a:t> (АЭС)</a:t>
            </a:r>
          </a:p>
        </p:txBody>
      </p:sp>
      <p:sp>
        <p:nvSpPr>
          <p:cNvPr id="10243" name="Rectangle 3"/>
          <p:cNvSpPr>
            <a:spLocks noGrp="1" noChangeArrowheads="1"/>
          </p:cNvSpPr>
          <p:nvPr>
            <p:ph type="body" idx="1"/>
          </p:nvPr>
        </p:nvSpPr>
        <p:spPr/>
        <p:txBody>
          <a:bodyPr/>
          <a:lstStyle/>
          <a:p>
            <a:pPr indent="20638" eaLnBrk="1" hangingPunct="1">
              <a:buFont typeface="Wingdings" pitchFamily="2" charset="2"/>
              <a:buNone/>
            </a:pPr>
            <a:r>
              <a:rPr lang="ru-RU" b="1" smtClean="0">
                <a:hlinkClick r:id="rId2" tooltip="Атомная электростанция"/>
              </a:rPr>
              <a:t>Атомные электростанции</a:t>
            </a:r>
            <a:r>
              <a:rPr lang="ru-RU" smtClean="0"/>
              <a:t> предназначенны для выработки </a:t>
            </a:r>
            <a:r>
              <a:rPr lang="ru-RU" smtClean="0">
                <a:hlinkClick r:id="rId3" tooltip="Электрическая энергия"/>
              </a:rPr>
              <a:t>электрической энергии</a:t>
            </a:r>
            <a:r>
              <a:rPr lang="ru-RU" smtClean="0"/>
              <a:t> путём использования энергии, выделяемой при контролируемой </a:t>
            </a:r>
            <a:r>
              <a:rPr lang="ru-RU" smtClean="0">
                <a:hlinkClick r:id="rId4" tooltip="Ядерная реакция"/>
              </a:rPr>
              <a:t>ядерной реакции</a:t>
            </a:r>
            <a:r>
              <a:rPr lang="ru-RU" smtClean="0"/>
              <a:t>.</a:t>
            </a:r>
          </a:p>
        </p:txBody>
      </p:sp>
      <p:pic>
        <p:nvPicPr>
          <p:cNvPr id="10244" name="Picture 4" descr="j0354516"/>
          <p:cNvPicPr>
            <a:picLocks noChangeAspect="1" noChangeArrowheads="1" noCrop="1"/>
          </p:cNvPicPr>
          <p:nvPr/>
        </p:nvPicPr>
        <p:blipFill>
          <a:blip r:embed="rId5" cstate="print"/>
          <a:srcRect/>
          <a:stretch>
            <a:fillRect/>
          </a:stretch>
        </p:blipFill>
        <p:spPr bwMode="auto">
          <a:xfrm>
            <a:off x="0" y="188913"/>
            <a:ext cx="1079500" cy="981075"/>
          </a:xfrm>
          <a:prstGeom prst="rect">
            <a:avLst/>
          </a:prstGeom>
          <a:noFill/>
          <a:ln w="9525">
            <a:noFill/>
            <a:miter lim="800000"/>
            <a:headEnd/>
            <a:tailEnd/>
          </a:ln>
        </p:spPr>
      </p:pic>
      <p:pic>
        <p:nvPicPr>
          <p:cNvPr id="209926" name="Picture 6" descr="%D0%92%D0%BE%D0%BB%D0%B3%D0%BE%D0%B4%D0%BE%D0%BD%D1%81%D0%BA%D0%B0%D1%8F_%D0%90%D0%AD%D0%A1"/>
          <p:cNvPicPr>
            <a:picLocks noChangeAspect="1" noChangeArrowheads="1"/>
          </p:cNvPicPr>
          <p:nvPr/>
        </p:nvPicPr>
        <p:blipFill>
          <a:blip r:embed="rId6" cstate="print"/>
          <a:srcRect/>
          <a:stretch>
            <a:fillRect/>
          </a:stretch>
        </p:blipFill>
        <p:spPr bwMode="auto">
          <a:xfrm>
            <a:off x="180975" y="4106863"/>
            <a:ext cx="4391025" cy="2740025"/>
          </a:xfrm>
          <a:prstGeom prst="rect">
            <a:avLst/>
          </a:prstGeom>
          <a:noFill/>
          <a:ln w="9525">
            <a:noFill/>
            <a:miter lim="800000"/>
            <a:headEnd/>
            <a:tailEnd/>
          </a:ln>
        </p:spPr>
      </p:pic>
      <p:pic>
        <p:nvPicPr>
          <p:cNvPr id="209927" name="Picture 7" descr="Изображение “http://img.blogonline.ru/media/pictures/original/f83c171e61048249b8a905b981366e651.jpg” не может быть показано, так как содержит ошибки."/>
          <p:cNvPicPr>
            <a:picLocks noChangeAspect="1" noChangeArrowheads="1"/>
          </p:cNvPicPr>
          <p:nvPr/>
        </p:nvPicPr>
        <p:blipFill>
          <a:blip r:embed="rId7" cstate="print"/>
          <a:srcRect/>
          <a:stretch>
            <a:fillRect/>
          </a:stretch>
        </p:blipFill>
        <p:spPr bwMode="auto">
          <a:xfrm>
            <a:off x="4572000" y="4108450"/>
            <a:ext cx="4321175" cy="2738438"/>
          </a:xfrm>
          <a:prstGeom prst="rect">
            <a:avLst/>
          </a:prstGeom>
          <a:noFill/>
          <a:ln w="9525">
            <a:noFill/>
            <a:miter lim="800000"/>
            <a:headEnd/>
            <a:tailEnd/>
          </a:ln>
        </p:spPr>
      </p:pic>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9926"/>
                                        </p:tgtEl>
                                        <p:attrNameLst>
                                          <p:attrName>style.visibility</p:attrName>
                                        </p:attrNameLst>
                                      </p:cBhvr>
                                      <p:to>
                                        <p:strVal val="visible"/>
                                      </p:to>
                                    </p:set>
                                    <p:animEffect transition="in" filter="wipe(down)">
                                      <p:cBhvr>
                                        <p:cTn id="7" dur="2000"/>
                                        <p:tgtEl>
                                          <p:spTgt spid="209926"/>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1" fill="hold">
                                          <p:stCondLst>
                                            <p:cond delay="0"/>
                                          </p:stCondLst>
                                        </p:cTn>
                                        <p:tgtEl>
                                          <p:spTgt spid="209927"/>
                                        </p:tgtEl>
                                        <p:attrNameLst>
                                          <p:attrName>style.visibility</p:attrName>
                                        </p:attrNameLst>
                                      </p:cBhvr>
                                      <p:to>
                                        <p:strVal val="visible"/>
                                      </p:to>
                                    </p:set>
                                    <p:animEffect transition="in" filter="wipe(down)">
                                      <p:cBhvr>
                                        <p:cTn id="11" dur="2000"/>
                                        <p:tgtEl>
                                          <p:spTgt spid="209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eaLnBrk="1" hangingPunct="1"/>
            <a:r>
              <a:rPr lang="ru-RU" smtClean="0"/>
              <a:t>Принцип работы АЭС</a:t>
            </a:r>
          </a:p>
        </p:txBody>
      </p:sp>
      <p:pic>
        <p:nvPicPr>
          <p:cNvPr id="11267" name="Picture 5" descr="PressurizedWaterReactor_ru"/>
          <p:cNvPicPr>
            <a:picLocks noChangeAspect="1" noChangeArrowheads="1" noCrop="1"/>
          </p:cNvPicPr>
          <p:nvPr/>
        </p:nvPicPr>
        <p:blipFill>
          <a:blip r:embed="rId2" cstate="print"/>
          <a:srcRect/>
          <a:stretch>
            <a:fillRect/>
          </a:stretch>
        </p:blipFill>
        <p:spPr bwMode="auto">
          <a:xfrm>
            <a:off x="611188" y="1557338"/>
            <a:ext cx="7920037" cy="4092575"/>
          </a:xfrm>
          <a:prstGeom prst="rect">
            <a:avLst/>
          </a:prstGeom>
          <a:noFill/>
          <a:ln w="9525">
            <a:noFill/>
            <a:miter lim="800000"/>
            <a:headEnd/>
            <a:tailEnd/>
          </a:ln>
        </p:spPr>
      </p:pic>
      <p:sp>
        <p:nvSpPr>
          <p:cNvPr id="11268" name="AutoShape 6">
            <a:hlinkClick r:id="rId3" action="ppaction://hlinksldjump" highlightClick="1"/>
          </p:cNvPr>
          <p:cNvSpPr>
            <a:spLocks noChangeArrowheads="1"/>
          </p:cNvSpPr>
          <p:nvPr/>
        </p:nvSpPr>
        <p:spPr bwMode="auto">
          <a:xfrm>
            <a:off x="2916238" y="6524625"/>
            <a:ext cx="865187" cy="333375"/>
          </a:xfrm>
          <a:prstGeom prst="actionButtonBackPrevious">
            <a:avLst/>
          </a:prstGeom>
          <a:solidFill>
            <a:schemeClr val="accent1"/>
          </a:solidFill>
          <a:ln w="9525">
            <a:noFill/>
            <a:miter lim="800000"/>
            <a:headEnd/>
            <a:tailEnd/>
          </a:ln>
        </p:spPr>
        <p:txBody>
          <a:bodyPr wrap="none" anchor="ctr"/>
          <a:lstStyle/>
          <a:p>
            <a:endParaRPr lang="ru-RU"/>
          </a:p>
        </p:txBody>
      </p:sp>
      <p:sp>
        <p:nvSpPr>
          <p:cNvPr id="11269" name="Text Box 7"/>
          <p:cNvSpPr txBox="1">
            <a:spLocks noChangeArrowheads="1"/>
          </p:cNvSpPr>
          <p:nvPr/>
        </p:nvSpPr>
        <p:spPr bwMode="auto">
          <a:xfrm>
            <a:off x="1042988" y="6491288"/>
            <a:ext cx="1822450" cy="366712"/>
          </a:xfrm>
          <a:prstGeom prst="rect">
            <a:avLst/>
          </a:prstGeom>
          <a:noFill/>
          <a:ln w="9525">
            <a:noFill/>
            <a:miter lim="800000"/>
            <a:headEnd/>
            <a:tailEnd/>
          </a:ln>
        </p:spPr>
        <p:txBody>
          <a:bodyPr wrap="none">
            <a:spAutoFit/>
          </a:bodyPr>
          <a:lstStyle/>
          <a:p>
            <a:r>
              <a:rPr lang="ru-RU"/>
              <a:t>классификация</a:t>
            </a:r>
          </a:p>
        </p:txBody>
      </p:sp>
    </p:spTree>
  </p:cSld>
  <p:clrMapOvr>
    <a:masterClrMapping/>
  </p:clrMapOvr>
  <p:transition>
    <p:cover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Desktop\энергосберегающие технологии\виды электростанций\1.jpg"/>
          <p:cNvPicPr>
            <a:picLocks noChangeAspect="1" noChangeArrowheads="1"/>
          </p:cNvPicPr>
          <p:nvPr/>
        </p:nvPicPr>
        <p:blipFill>
          <a:blip r:embed="rId2"/>
          <a:srcRect/>
          <a:stretch>
            <a:fillRect/>
          </a:stretch>
        </p:blipFill>
        <p:spPr bwMode="auto">
          <a:xfrm>
            <a:off x="428596" y="642918"/>
            <a:ext cx="8215370" cy="5562248"/>
          </a:xfrm>
          <a:prstGeom prst="rect">
            <a:avLst/>
          </a:prstGeom>
          <a:noFill/>
        </p:spPr>
      </p:pic>
    </p:spTree>
  </p:cSld>
  <p:clrMapOvr>
    <a:masterClrMapping/>
  </p:clrMapOvr>
  <p:transition>
    <p:cover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1\Desktop\энергосберегающие технологии\виды электростанций\2.jpg"/>
          <p:cNvPicPr>
            <a:picLocks noChangeAspect="1" noChangeArrowheads="1"/>
          </p:cNvPicPr>
          <p:nvPr/>
        </p:nvPicPr>
        <p:blipFill>
          <a:blip r:embed="rId2"/>
          <a:srcRect/>
          <a:stretch>
            <a:fillRect/>
          </a:stretch>
        </p:blipFill>
        <p:spPr bwMode="auto">
          <a:xfrm>
            <a:off x="428596" y="214290"/>
            <a:ext cx="4457719" cy="3327414"/>
          </a:xfrm>
          <a:prstGeom prst="rect">
            <a:avLst/>
          </a:prstGeom>
          <a:noFill/>
        </p:spPr>
      </p:pic>
      <p:pic>
        <p:nvPicPr>
          <p:cNvPr id="2051" name="Picture 3" descr="C:\Users\1\Desktop\энергосберегающие технологии\виды электростанций\3.jpg"/>
          <p:cNvPicPr>
            <a:picLocks noChangeAspect="1" noChangeArrowheads="1"/>
          </p:cNvPicPr>
          <p:nvPr/>
        </p:nvPicPr>
        <p:blipFill>
          <a:blip r:embed="rId3"/>
          <a:srcRect/>
          <a:stretch>
            <a:fillRect/>
          </a:stretch>
        </p:blipFill>
        <p:spPr bwMode="auto">
          <a:xfrm>
            <a:off x="2909888" y="2290763"/>
            <a:ext cx="5626174" cy="3852881"/>
          </a:xfrm>
          <a:prstGeom prst="rect">
            <a:avLst/>
          </a:prstGeom>
          <a:noFill/>
        </p:spPr>
      </p:pic>
    </p:spTree>
  </p:cSld>
  <p:clrMapOvr>
    <a:masterClrMapping/>
  </p:clrMapOvr>
  <p:transition>
    <p:cover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Rot="1" noChangeArrowheads="1"/>
          </p:cNvSpPr>
          <p:nvPr>
            <p:ph type="title"/>
          </p:nvPr>
        </p:nvSpPr>
        <p:spPr/>
        <p:txBody>
          <a:bodyPr/>
          <a:lstStyle/>
          <a:p>
            <a:r>
              <a:rPr lang="ru-RU" b="1" i="1" u="sng"/>
              <a:t>Атомные электростанции</a:t>
            </a:r>
            <a:r>
              <a:rPr lang="ru-RU"/>
              <a:t> </a:t>
            </a:r>
          </a:p>
        </p:txBody>
      </p:sp>
      <p:pic>
        <p:nvPicPr>
          <p:cNvPr id="2052" name="Picture 4" descr="Атомные электростанции, АЭС "/>
          <p:cNvPicPr>
            <a:picLocks noGrp="1" noChangeAspect="1" noChangeArrowheads="1"/>
          </p:cNvPicPr>
          <p:nvPr>
            <p:ph idx="1"/>
          </p:nvPr>
        </p:nvPicPr>
        <p:blipFill>
          <a:blip r:embed="rId2"/>
          <a:srcRect/>
          <a:stretch>
            <a:fillRect/>
          </a:stretch>
        </p:blipFill>
        <p:spPr>
          <a:xfrm>
            <a:off x="684213" y="1628775"/>
            <a:ext cx="7704137" cy="4679950"/>
          </a:xfrm>
          <a:noFill/>
          <a:ln/>
        </p:spPr>
      </p:pic>
    </p:spTree>
  </p:cSld>
  <p:clrMapOvr>
    <a:masterClrMapping/>
  </p:clrMapOvr>
  <p:transition>
    <p:cover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Grp="1" noRot="1" noChangeArrowheads="1"/>
          </p:cNvSpPr>
          <p:nvPr>
            <p:ph type="title"/>
          </p:nvPr>
        </p:nvSpPr>
        <p:spPr/>
        <p:txBody>
          <a:bodyPr/>
          <a:lstStyle/>
          <a:p>
            <a:r>
              <a:rPr lang="ru-RU"/>
              <a:t>АЭС – описание </a:t>
            </a:r>
          </a:p>
        </p:txBody>
      </p:sp>
      <p:sp>
        <p:nvSpPr>
          <p:cNvPr id="45061" name="Rectangle 5"/>
          <p:cNvSpPr>
            <a:spLocks noGrp="1" noRot="1" noChangeArrowheads="1"/>
          </p:cNvSpPr>
          <p:nvPr>
            <p:ph type="body" sz="half" idx="1"/>
          </p:nvPr>
        </p:nvSpPr>
        <p:spPr/>
        <p:txBody>
          <a:bodyPr/>
          <a:lstStyle/>
          <a:p>
            <a:r>
              <a:rPr lang="ru-RU" sz="2400" b="1"/>
              <a:t>Атомные электростанции – АЭС</a:t>
            </a:r>
            <a:r>
              <a:rPr lang="ru-RU" sz="2400"/>
              <a:t> – это </a:t>
            </a:r>
            <a:r>
              <a:rPr lang="ru-RU" sz="2400" b="1" u="sng">
                <a:hlinkClick r:id="rId2"/>
              </a:rPr>
              <a:t>тепловые электростанции</a:t>
            </a:r>
            <a:r>
              <a:rPr lang="ru-RU" sz="2400"/>
              <a:t>. На атомных электростанциях в виде источника используется энергия управляемых ядерных реакций. Единичная мощность энергоблоков АЭС достигает 1,5 </a:t>
            </a:r>
            <a:r>
              <a:rPr lang="ru-RU" sz="2400" b="1" u="sng">
                <a:hlinkClick r:id="rId3"/>
              </a:rPr>
              <a:t>ГВт</a:t>
            </a:r>
            <a:r>
              <a:rPr lang="ru-RU" sz="2400"/>
              <a:t> </a:t>
            </a:r>
          </a:p>
        </p:txBody>
      </p:sp>
      <p:pic>
        <p:nvPicPr>
          <p:cNvPr id="45065" name="Picture 9" descr="0_250c_88482439_XL"/>
          <p:cNvPicPr>
            <a:picLocks noGrp="1" noChangeAspect="1" noChangeArrowheads="1"/>
          </p:cNvPicPr>
          <p:nvPr>
            <p:ph sz="half" idx="2"/>
          </p:nvPr>
        </p:nvPicPr>
        <p:blipFill>
          <a:blip r:embed="rId4"/>
          <a:srcRect/>
          <a:stretch>
            <a:fillRect/>
          </a:stretch>
        </p:blipFill>
        <p:spPr>
          <a:xfrm>
            <a:off x="4500563" y="1700213"/>
            <a:ext cx="4341812" cy="4033837"/>
          </a:xfrm>
          <a:noFill/>
          <a:ln/>
        </p:spPr>
      </p:pic>
    </p:spTree>
  </p:cSld>
  <p:clrMapOvr>
    <a:masterClrMapping/>
  </p:clrMapOvr>
  <p:transition>
    <p:cover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9" name="Rectangle 7"/>
          <p:cNvSpPr>
            <a:spLocks noGrp="1" noRot="1" noChangeArrowheads="1"/>
          </p:cNvSpPr>
          <p:nvPr>
            <p:ph type="title"/>
          </p:nvPr>
        </p:nvSpPr>
        <p:spPr/>
        <p:txBody>
          <a:bodyPr/>
          <a:lstStyle/>
          <a:p>
            <a:r>
              <a:rPr lang="ru-RU"/>
              <a:t>АЭС – виды топлива </a:t>
            </a:r>
          </a:p>
        </p:txBody>
      </p:sp>
      <p:sp>
        <p:nvSpPr>
          <p:cNvPr id="49161" name="Rectangle 9"/>
          <p:cNvSpPr>
            <a:spLocks noGrp="1" noRot="1" noChangeArrowheads="1"/>
          </p:cNvSpPr>
          <p:nvPr>
            <p:ph type="body" sz="half" idx="2"/>
          </p:nvPr>
        </p:nvSpPr>
        <p:spPr/>
        <p:txBody>
          <a:bodyPr/>
          <a:lstStyle/>
          <a:p>
            <a:pPr marL="381000" indent="-381000">
              <a:lnSpc>
                <a:spcPct val="90000"/>
              </a:lnSpc>
            </a:pPr>
            <a:r>
              <a:rPr lang="ru-RU" sz="1800"/>
              <a:t>В качестве распространенного топлива для атомных электростанций применяется </a:t>
            </a:r>
            <a:r>
              <a:rPr lang="ru-RU" sz="1800" b="1" u="sng">
                <a:hlinkClick r:id="rId2"/>
              </a:rPr>
              <a:t>U</a:t>
            </a:r>
            <a:r>
              <a:rPr lang="ru-RU" sz="1800"/>
              <a:t> – </a:t>
            </a:r>
            <a:r>
              <a:rPr lang="ru-RU" sz="1800" b="1" u="sng">
                <a:hlinkClick r:id="rId2"/>
              </a:rPr>
              <a:t>уран</a:t>
            </a:r>
            <a:r>
              <a:rPr lang="ru-RU" sz="1800"/>
              <a:t>. </a:t>
            </a:r>
          </a:p>
          <a:p>
            <a:pPr marL="381000" indent="-381000">
              <a:lnSpc>
                <a:spcPct val="90000"/>
              </a:lnSpc>
            </a:pPr>
            <a:r>
              <a:rPr lang="ru-RU" sz="1800" b="1" u="sng">
                <a:hlinkClick r:id="rId3"/>
              </a:rPr>
              <a:t>Реакция деления</a:t>
            </a:r>
            <a:r>
              <a:rPr lang="ru-RU" sz="1800"/>
              <a:t> осуществляется в основном блоке атомной электростанции – ядерном реакторе. При цепной реакции деления ядерного вещества выделяется значительное количество тепловой энергии, используемое для </a:t>
            </a:r>
            <a:r>
              <a:rPr lang="ru-RU" sz="1800" b="1" u="sng">
                <a:hlinkClick r:id="rId4"/>
              </a:rPr>
              <a:t>генерации электроэнергии</a:t>
            </a:r>
            <a:r>
              <a:rPr lang="ru-RU" sz="1800"/>
              <a:t>.</a:t>
            </a:r>
          </a:p>
        </p:txBody>
      </p:sp>
      <p:pic>
        <p:nvPicPr>
          <p:cNvPr id="49162" name="Picture 10" descr="Nuclear_19"/>
          <p:cNvPicPr>
            <a:picLocks noGrp="1" noChangeAspect="1" noChangeArrowheads="1"/>
          </p:cNvPicPr>
          <p:nvPr>
            <p:ph sz="half" idx="1"/>
          </p:nvPr>
        </p:nvPicPr>
        <p:blipFill>
          <a:blip r:embed="rId5"/>
          <a:srcRect/>
          <a:stretch>
            <a:fillRect/>
          </a:stretch>
        </p:blipFill>
        <p:spPr>
          <a:xfrm>
            <a:off x="468313" y="1412875"/>
            <a:ext cx="4032250" cy="4752975"/>
          </a:xfrm>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Rot="1" noChangeArrowheads="1"/>
          </p:cNvSpPr>
          <p:nvPr>
            <p:ph type="title"/>
          </p:nvPr>
        </p:nvSpPr>
        <p:spPr/>
        <p:txBody>
          <a:bodyPr/>
          <a:lstStyle/>
          <a:p>
            <a:r>
              <a:rPr lang="ru-RU" sz="4000" b="1"/>
              <a:t>АЭС – принцип действия </a:t>
            </a:r>
            <a:br>
              <a:rPr lang="ru-RU" sz="4000" b="1"/>
            </a:br>
            <a:endParaRPr lang="ru-RU" sz="4000" b="1"/>
          </a:p>
        </p:txBody>
      </p:sp>
      <p:sp>
        <p:nvSpPr>
          <p:cNvPr id="52229" name="Rectangle 5"/>
          <p:cNvSpPr>
            <a:spLocks noGrp="1" noRot="1" noChangeArrowheads="1"/>
          </p:cNvSpPr>
          <p:nvPr>
            <p:ph type="body" sz="half" idx="1"/>
          </p:nvPr>
        </p:nvSpPr>
        <p:spPr/>
        <p:txBody>
          <a:bodyPr/>
          <a:lstStyle/>
          <a:p>
            <a:pPr>
              <a:lnSpc>
                <a:spcPct val="80000"/>
              </a:lnSpc>
            </a:pPr>
            <a:r>
              <a:rPr lang="ru-RU" sz="1600"/>
              <a:t>При делении ядер урана образуются быстрые нейтроны. Скорость деления – цепная реакция, на АЭС регулируется замедлителями: тяжелой водой или графитом. Нейтроны содержат большое количество тепловой энергии. Через </a:t>
            </a:r>
            <a:r>
              <a:rPr lang="ru-RU" sz="1600" b="1" u="sng">
                <a:hlinkClick r:id="rId2"/>
              </a:rPr>
              <a:t>теплоноситель</a:t>
            </a:r>
            <a:r>
              <a:rPr lang="ru-RU" sz="1600"/>
              <a:t> энергия поступает в парогенератор. Пар высокого давления направляется в </a:t>
            </a:r>
            <a:r>
              <a:rPr lang="ru-RU" sz="1600" b="1" u="sng">
                <a:hlinkClick r:id="rId3"/>
              </a:rPr>
              <a:t>турбогенераторы</a:t>
            </a:r>
            <a:r>
              <a:rPr lang="ru-RU" sz="1600"/>
              <a:t>. Полученная электроэнергия идет на </a:t>
            </a:r>
            <a:r>
              <a:rPr lang="ru-RU" sz="1600" b="1" u="sng">
                <a:hlinkClick r:id="rId4"/>
              </a:rPr>
              <a:t>трансформаторы</a:t>
            </a:r>
            <a:r>
              <a:rPr lang="ru-RU" sz="1600"/>
              <a:t> и далее на распределительные устройства. Часть электроэнергии направляется на обеспечение собственных потребностей атомной электростанции (АЭС). Циркуляцию теплоносителя на атомных электростанциях обеспечивают насосы: главный и конденсатный. Избытки тепла АЭС направляются на </a:t>
            </a:r>
            <a:r>
              <a:rPr lang="ru-RU" sz="1600" b="1" u="sng">
                <a:hlinkClick r:id="rId5"/>
              </a:rPr>
              <a:t>градирни</a:t>
            </a:r>
            <a:r>
              <a:rPr lang="ru-RU" sz="1600"/>
              <a:t>.</a:t>
            </a:r>
          </a:p>
        </p:txBody>
      </p:sp>
      <p:pic>
        <p:nvPicPr>
          <p:cNvPr id="52231" name="Picture 7" descr="nuclear-power-belarus"/>
          <p:cNvPicPr>
            <a:picLocks noGrp="1" noChangeAspect="1" noChangeArrowheads="1"/>
          </p:cNvPicPr>
          <p:nvPr>
            <p:ph sz="half" idx="2"/>
          </p:nvPr>
        </p:nvPicPr>
        <p:blipFill>
          <a:blip r:embed="rId6"/>
          <a:srcRect/>
          <a:stretch>
            <a:fillRect/>
          </a:stretch>
        </p:blipFill>
        <p:spPr>
          <a:xfrm>
            <a:off x="4648200" y="1196975"/>
            <a:ext cx="4244975" cy="5040313"/>
          </a:xfrm>
          <a:noFill/>
          <a:ln/>
        </p:spPr>
      </p:pic>
    </p:spTree>
  </p:cSld>
  <p:clrMapOvr>
    <a:masterClrMapping/>
  </p:clrMapOvr>
  <p:transition>
    <p:cover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Grp="1" noRot="1" noChangeArrowheads="1"/>
          </p:cNvSpPr>
          <p:nvPr>
            <p:ph type="title"/>
          </p:nvPr>
        </p:nvSpPr>
        <p:spPr/>
        <p:txBody>
          <a:bodyPr/>
          <a:lstStyle/>
          <a:p>
            <a:r>
              <a:rPr lang="ru-RU" sz="3600" b="1"/>
              <a:t>АЭС – типы ядерных реакторов: </a:t>
            </a:r>
            <a:br>
              <a:rPr lang="ru-RU" sz="3600" b="1"/>
            </a:br>
            <a:endParaRPr lang="ru-RU" sz="3600" b="1"/>
          </a:p>
        </p:txBody>
      </p:sp>
      <p:sp>
        <p:nvSpPr>
          <p:cNvPr id="54278" name="Rectangle 6"/>
          <p:cNvSpPr>
            <a:spLocks noGrp="1" noRot="1" noChangeArrowheads="1"/>
          </p:cNvSpPr>
          <p:nvPr>
            <p:ph type="body" sz="half" idx="2"/>
          </p:nvPr>
        </p:nvSpPr>
        <p:spPr/>
        <p:txBody>
          <a:bodyPr/>
          <a:lstStyle/>
          <a:p>
            <a:r>
              <a:rPr lang="ru-RU" sz="2800" b="1" u="sng">
                <a:hlinkClick r:id="rId2"/>
              </a:rPr>
              <a:t>РБМК</a:t>
            </a:r>
            <a:r>
              <a:rPr lang="ru-RU" sz="2800"/>
              <a:t> – реактор большой мощности, канальный,</a:t>
            </a:r>
          </a:p>
          <a:p>
            <a:r>
              <a:rPr lang="ru-RU" sz="2800" b="1" u="sng">
                <a:hlinkClick r:id="rId3"/>
              </a:rPr>
              <a:t>ВВЭР</a:t>
            </a:r>
            <a:r>
              <a:rPr lang="ru-RU" sz="2800"/>
              <a:t> – водяной энергетический реактор,</a:t>
            </a:r>
          </a:p>
          <a:p>
            <a:r>
              <a:rPr lang="ru-RU" sz="2800" b="1" u="sng">
                <a:hlinkClick r:id="rId4"/>
              </a:rPr>
              <a:t>БН</a:t>
            </a:r>
            <a:r>
              <a:rPr lang="ru-RU" sz="2800"/>
              <a:t> – реактор на быстрых нейтронах.</a:t>
            </a:r>
          </a:p>
          <a:p>
            <a:endParaRPr lang="ru-RU" sz="2800"/>
          </a:p>
        </p:txBody>
      </p:sp>
      <p:pic>
        <p:nvPicPr>
          <p:cNvPr id="54279" name="Picture 7" descr="fireaes"/>
          <p:cNvPicPr>
            <a:picLocks noGrp="1" noChangeAspect="1" noChangeArrowheads="1"/>
          </p:cNvPicPr>
          <p:nvPr>
            <p:ph sz="half" idx="1"/>
          </p:nvPr>
        </p:nvPicPr>
        <p:blipFill>
          <a:blip r:embed="rId5"/>
          <a:srcRect/>
          <a:stretch>
            <a:fillRect/>
          </a:stretch>
        </p:blipFill>
        <p:spPr>
          <a:xfrm>
            <a:off x="323850" y="1773238"/>
            <a:ext cx="3743325" cy="4103687"/>
          </a:xfrm>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Grp="1" noRot="1" noChangeArrowheads="1"/>
          </p:cNvSpPr>
          <p:nvPr>
            <p:ph type="title"/>
          </p:nvPr>
        </p:nvSpPr>
        <p:spPr/>
        <p:txBody>
          <a:bodyPr/>
          <a:lstStyle/>
          <a:p>
            <a:r>
              <a:rPr lang="ru-RU"/>
              <a:t>АЭС – экология </a:t>
            </a:r>
          </a:p>
        </p:txBody>
      </p:sp>
      <p:sp>
        <p:nvSpPr>
          <p:cNvPr id="56326" name="Rectangle 6"/>
          <p:cNvSpPr>
            <a:spLocks noGrp="1" noRot="1" noChangeArrowheads="1"/>
          </p:cNvSpPr>
          <p:nvPr>
            <p:ph type="body" sz="half" idx="2"/>
          </p:nvPr>
        </p:nvSpPr>
        <p:spPr/>
        <p:txBody>
          <a:bodyPr/>
          <a:lstStyle/>
          <a:p>
            <a:pPr>
              <a:lnSpc>
                <a:spcPct val="80000"/>
              </a:lnSpc>
            </a:pPr>
            <a:r>
              <a:rPr lang="ru-RU" sz="1600"/>
              <a:t>Атомные электростанции – АЭС не выбрасывают в атмосферу дымовых газов. На АЭС отсутствуют отходы в виде </a:t>
            </a:r>
            <a:r>
              <a:rPr lang="ru-RU" sz="1600" b="1" u="sng">
                <a:hlinkClick r:id="rId2"/>
              </a:rPr>
              <a:t>золы</a:t>
            </a:r>
            <a:r>
              <a:rPr lang="ru-RU" sz="1600"/>
              <a:t> и </a:t>
            </a:r>
            <a:r>
              <a:rPr lang="ru-RU" sz="1600" b="1" u="sng">
                <a:hlinkClick r:id="rId3"/>
              </a:rPr>
              <a:t>шлаков</a:t>
            </a:r>
            <a:r>
              <a:rPr lang="ru-RU" sz="1600"/>
              <a:t>.  Проблемы на атомных электростанциях это избыточные количества тепла и хранение </a:t>
            </a:r>
            <a:r>
              <a:rPr lang="ru-RU" sz="1600" b="1" u="sng">
                <a:hlinkClick r:id="rId4"/>
              </a:rPr>
              <a:t>радиоактивных отходов</a:t>
            </a:r>
            <a:r>
              <a:rPr lang="ru-RU" sz="1600"/>
              <a:t>. Что бы защитить людей и атмосферу от радиоактивных выбросов на атомных электростанциях принимают специальные меры:</a:t>
            </a:r>
          </a:p>
          <a:p>
            <a:pPr>
              <a:lnSpc>
                <a:spcPct val="80000"/>
              </a:lnSpc>
            </a:pPr>
            <a:r>
              <a:rPr lang="ru-RU" sz="1600"/>
              <a:t>улучшение надежности оборудования АЭС,</a:t>
            </a:r>
          </a:p>
          <a:p>
            <a:pPr>
              <a:lnSpc>
                <a:spcPct val="80000"/>
              </a:lnSpc>
            </a:pPr>
            <a:r>
              <a:rPr lang="ru-RU" sz="1600"/>
              <a:t>дублирование уязвимых систем,</a:t>
            </a:r>
          </a:p>
          <a:p>
            <a:pPr>
              <a:lnSpc>
                <a:spcPct val="80000"/>
              </a:lnSpc>
            </a:pPr>
            <a:r>
              <a:rPr lang="ru-RU" sz="1600"/>
              <a:t>высокие требования к квалификации персонала,</a:t>
            </a:r>
          </a:p>
          <a:p>
            <a:pPr>
              <a:lnSpc>
                <a:spcPct val="80000"/>
              </a:lnSpc>
            </a:pPr>
            <a:r>
              <a:rPr lang="ru-RU" sz="1600"/>
              <a:t>защита и охрана от внешних воздействий.</a:t>
            </a:r>
          </a:p>
          <a:p>
            <a:pPr>
              <a:lnSpc>
                <a:spcPct val="80000"/>
              </a:lnSpc>
            </a:pPr>
            <a:endParaRPr lang="ru-RU" sz="1600"/>
          </a:p>
        </p:txBody>
      </p:sp>
      <p:pic>
        <p:nvPicPr>
          <p:cNvPr id="56327" name="Picture 7" descr="газотурбинные установки SolarTurbines – электростанции Turbomach "/>
          <p:cNvPicPr>
            <a:picLocks noGrp="1" noChangeAspect="1" noChangeArrowheads="1"/>
          </p:cNvPicPr>
          <p:nvPr>
            <p:ph sz="half" idx="1"/>
          </p:nvPr>
        </p:nvPicPr>
        <p:blipFill>
          <a:blip r:embed="rId5"/>
          <a:srcRect/>
          <a:stretch>
            <a:fillRect/>
          </a:stretch>
        </p:blipFill>
        <p:spPr>
          <a:xfrm>
            <a:off x="0" y="1700213"/>
            <a:ext cx="4140200" cy="3816350"/>
          </a:xfrm>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Grp="1" noRot="1" noChangeArrowheads="1"/>
          </p:cNvSpPr>
          <p:nvPr>
            <p:ph type="title"/>
          </p:nvPr>
        </p:nvSpPr>
        <p:spPr/>
        <p:txBody>
          <a:bodyPr/>
          <a:lstStyle/>
          <a:p>
            <a:r>
              <a:rPr lang="ru-RU"/>
              <a:t>Применение атомной энергии</a:t>
            </a:r>
          </a:p>
        </p:txBody>
      </p:sp>
      <p:sp>
        <p:nvSpPr>
          <p:cNvPr id="58373" name="Rectangle 5"/>
          <p:cNvSpPr>
            <a:spLocks noGrp="1" noRot="1" noChangeArrowheads="1"/>
          </p:cNvSpPr>
          <p:nvPr>
            <p:ph type="body" sz="half" idx="1"/>
          </p:nvPr>
        </p:nvSpPr>
        <p:spPr/>
        <p:txBody>
          <a:bodyPr/>
          <a:lstStyle/>
          <a:p>
            <a:pPr>
              <a:lnSpc>
                <a:spcPct val="80000"/>
              </a:lnSpc>
            </a:pPr>
            <a:r>
              <a:rPr lang="ru-RU" sz="1800"/>
              <a:t>Применение атомной энергии позволяет расширить энергетические ресурсы, способствуя этим сохранению ресурсов органического топлива, снизить стоимость электрической энергии, что особенно важно для районов, удельных от источников топлива, снизить загрязнение атмосферы, разгрузить транспорт, занятый перевозкой топлива, помочь в снабжение электроэнергией и теплотой производств, использующих новые технологии (например, занятых опреснением морской воды и расширением ресурсов пресной воды).</a:t>
            </a:r>
          </a:p>
        </p:txBody>
      </p:sp>
      <p:pic>
        <p:nvPicPr>
          <p:cNvPr id="58375" name="Picture 7" descr="fire_gl"/>
          <p:cNvPicPr>
            <a:picLocks noGrp="1" noChangeAspect="1" noChangeArrowheads="1"/>
          </p:cNvPicPr>
          <p:nvPr>
            <p:ph sz="half" idx="2"/>
          </p:nvPr>
        </p:nvPicPr>
        <p:blipFill>
          <a:blip r:embed="rId2"/>
          <a:srcRect/>
          <a:stretch>
            <a:fillRect/>
          </a:stretch>
        </p:blipFill>
        <p:spPr>
          <a:xfrm>
            <a:off x="4716463" y="1700213"/>
            <a:ext cx="4032250" cy="3816350"/>
          </a:xfrm>
          <a:noFill/>
          <a:ln/>
        </p:spPr>
      </p:pic>
    </p:spTree>
  </p:cSld>
  <p:clrMapOvr>
    <a:masterClrMapping/>
  </p:clrMapOvr>
  <p:transition>
    <p:cover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Rectangle 7"/>
          <p:cNvSpPr>
            <a:spLocks noGrp="1" noRot="1" noChangeArrowheads="1"/>
          </p:cNvSpPr>
          <p:nvPr>
            <p:ph type="title"/>
          </p:nvPr>
        </p:nvSpPr>
        <p:spPr/>
        <p:txBody>
          <a:bodyPr/>
          <a:lstStyle/>
          <a:p>
            <a:endParaRPr lang="ru-RU"/>
          </a:p>
        </p:txBody>
      </p:sp>
      <p:sp>
        <p:nvSpPr>
          <p:cNvPr id="60425" name="Rectangle 9"/>
          <p:cNvSpPr>
            <a:spLocks noGrp="1" noRot="1" noChangeArrowheads="1"/>
          </p:cNvSpPr>
          <p:nvPr>
            <p:ph type="body" sz="half" idx="2"/>
          </p:nvPr>
        </p:nvSpPr>
        <p:spPr/>
        <p:txBody>
          <a:bodyPr/>
          <a:lstStyle/>
          <a:p>
            <a:r>
              <a:rPr lang="ru-RU" sz="2800"/>
              <a:t>Во многих странах атомные станции уже вырабатывают более половины электроэнергии (во Франции - около 75%, в Бельгии - около 65%), в России только 15%.</a:t>
            </a:r>
          </a:p>
        </p:txBody>
      </p:sp>
      <p:pic>
        <p:nvPicPr>
          <p:cNvPr id="60426" name="Picture 10" descr="Nuclear_28"/>
          <p:cNvPicPr>
            <a:picLocks noGrp="1" noChangeAspect="1" noChangeArrowheads="1"/>
          </p:cNvPicPr>
          <p:nvPr>
            <p:ph sz="half" idx="1"/>
          </p:nvPr>
        </p:nvPicPr>
        <p:blipFill>
          <a:blip r:embed="rId2"/>
          <a:srcRect/>
          <a:stretch>
            <a:fillRect/>
          </a:stretch>
        </p:blipFill>
        <p:spPr>
          <a:xfrm>
            <a:off x="250825" y="1700213"/>
            <a:ext cx="3889375" cy="4249737"/>
          </a:xfrm>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Rot="1" noChangeArrowheads="1"/>
          </p:cNvSpPr>
          <p:nvPr>
            <p:ph type="title"/>
          </p:nvPr>
        </p:nvSpPr>
        <p:spPr/>
        <p:txBody>
          <a:bodyPr/>
          <a:lstStyle/>
          <a:p>
            <a:r>
              <a:rPr lang="ru-RU"/>
              <a:t>Безопасность АЭС</a:t>
            </a:r>
          </a:p>
        </p:txBody>
      </p:sp>
      <p:sp>
        <p:nvSpPr>
          <p:cNvPr id="63493" name="Rectangle 5"/>
          <p:cNvSpPr>
            <a:spLocks noGrp="1" noRot="1" noChangeArrowheads="1"/>
          </p:cNvSpPr>
          <p:nvPr>
            <p:ph type="body" sz="half" idx="1"/>
          </p:nvPr>
        </p:nvSpPr>
        <p:spPr>
          <a:xfrm>
            <a:off x="301625" y="1844675"/>
            <a:ext cx="4194175" cy="4254500"/>
          </a:xfrm>
        </p:spPr>
        <p:txBody>
          <a:bodyPr/>
          <a:lstStyle/>
          <a:p>
            <a:pPr>
              <a:lnSpc>
                <a:spcPct val="90000"/>
              </a:lnSpc>
            </a:pPr>
            <a:r>
              <a:rPr lang="ru-RU" sz="2000"/>
              <a:t>Уроки аварии на Чернобыльской </a:t>
            </a:r>
            <a:r>
              <a:rPr lang="ru-RU" sz="2000" b="1"/>
              <a:t>АЭС </a:t>
            </a:r>
            <a:r>
              <a:rPr lang="ru-RU" sz="2000"/>
              <a:t>(в апреле 1986 г.) потребовали существенно (во много раз) повысить безопасность </a:t>
            </a:r>
            <a:r>
              <a:rPr lang="ru-RU" sz="2000" b="1"/>
              <a:t>АЭС </a:t>
            </a:r>
            <a:r>
              <a:rPr lang="ru-RU" sz="2000"/>
              <a:t>и заставили отказаться от строительства </a:t>
            </a:r>
            <a:r>
              <a:rPr lang="ru-RU" sz="2000" b="1"/>
              <a:t>АЭС </a:t>
            </a:r>
            <a:r>
              <a:rPr lang="ru-RU" sz="2000"/>
              <a:t>в густонаселенных и сейсмоактивных районах. Тем не менее с учетом экологической ситуации атомную энергетику следует рассматривать как перспективную.</a:t>
            </a:r>
          </a:p>
        </p:txBody>
      </p:sp>
      <p:pic>
        <p:nvPicPr>
          <p:cNvPr id="63495" name="Picture 7" descr="atomnaia-stantciya"/>
          <p:cNvPicPr>
            <a:picLocks noGrp="1" noChangeAspect="1" noChangeArrowheads="1"/>
          </p:cNvPicPr>
          <p:nvPr>
            <p:ph sz="half" idx="2"/>
          </p:nvPr>
        </p:nvPicPr>
        <p:blipFill>
          <a:blip r:embed="rId2"/>
          <a:srcRect/>
          <a:stretch>
            <a:fillRect/>
          </a:stretch>
        </p:blipFill>
        <p:spPr>
          <a:xfrm>
            <a:off x="4716463" y="1773238"/>
            <a:ext cx="4103687" cy="3816350"/>
          </a:xfrm>
          <a:noFill/>
          <a:ln/>
        </p:spPr>
      </p:pic>
    </p:spTree>
  </p:cSld>
  <p:clrMapOvr>
    <a:masterClrMapping/>
  </p:clrMapOvr>
  <p:transition>
    <p:cover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9" name="Picture 5" descr="DanishWindTurbines"/>
          <p:cNvPicPr>
            <a:picLocks noChangeAspect="1" noChangeArrowheads="1"/>
          </p:cNvPicPr>
          <p:nvPr/>
        </p:nvPicPr>
        <p:blipFill>
          <a:blip r:embed="rId2" cstate="print"/>
          <a:srcRect/>
          <a:stretch>
            <a:fillRect/>
          </a:stretch>
        </p:blipFill>
        <p:spPr bwMode="auto">
          <a:xfrm>
            <a:off x="0" y="0"/>
            <a:ext cx="9144000" cy="3141663"/>
          </a:xfrm>
          <a:prstGeom prst="rect">
            <a:avLst/>
          </a:prstGeom>
          <a:noFill/>
          <a:ln w="9525">
            <a:noFill/>
            <a:miter lim="800000"/>
            <a:headEnd/>
            <a:tailEnd/>
          </a:ln>
        </p:spPr>
      </p:pic>
      <p:sp>
        <p:nvSpPr>
          <p:cNvPr id="12291" name="Rectangle 2"/>
          <p:cNvSpPr>
            <a:spLocks noGrp="1" noChangeArrowheads="1"/>
          </p:cNvSpPr>
          <p:nvPr>
            <p:ph type="title"/>
          </p:nvPr>
        </p:nvSpPr>
        <p:spPr/>
        <p:txBody>
          <a:bodyPr/>
          <a:lstStyle/>
          <a:p>
            <a:pPr eaLnBrk="1" hangingPunct="1"/>
            <a:r>
              <a:rPr lang="ru-RU" b="1" smtClean="0"/>
              <a:t>Ветряная электростанция</a:t>
            </a:r>
          </a:p>
        </p:txBody>
      </p:sp>
      <p:sp>
        <p:nvSpPr>
          <p:cNvPr id="12292" name="Rectangle 3"/>
          <p:cNvSpPr>
            <a:spLocks noGrp="1" noChangeArrowheads="1"/>
          </p:cNvSpPr>
          <p:nvPr>
            <p:ph type="body" idx="1"/>
          </p:nvPr>
        </p:nvSpPr>
        <p:spPr>
          <a:xfrm>
            <a:off x="611188" y="3213100"/>
            <a:ext cx="7924800" cy="2836863"/>
          </a:xfrm>
        </p:spPr>
        <p:txBody>
          <a:bodyPr/>
          <a:lstStyle/>
          <a:p>
            <a:pPr marL="0" indent="363538" eaLnBrk="1" hangingPunct="1">
              <a:buFont typeface="Wingdings" pitchFamily="2" charset="2"/>
              <a:buNone/>
            </a:pPr>
            <a:r>
              <a:rPr lang="ru-RU" b="1" smtClean="0">
                <a:hlinkClick r:id="rId3" tooltip="Ветроэнергетика"/>
              </a:rPr>
              <a:t>Ветроэлектростанции</a:t>
            </a:r>
            <a:r>
              <a:rPr lang="ru-RU" smtClean="0"/>
              <a:t> — несколько </a:t>
            </a:r>
            <a:r>
              <a:rPr lang="ru-RU" smtClean="0">
                <a:hlinkClick r:id="rId4" tooltip="Ветрогенератор"/>
              </a:rPr>
              <a:t>ветрогенераторов</a:t>
            </a:r>
            <a:r>
              <a:rPr lang="ru-RU" smtClean="0"/>
              <a:t>, собранных в одном, или нескольких местах. Крупные ветряные электростанции могут состоять из 100 и более ветрогенераторов.</a:t>
            </a:r>
            <a:r>
              <a:rPr lang="ru-RU" sz="2400" smtClean="0"/>
              <a:t> </a:t>
            </a:r>
          </a:p>
        </p:txBody>
      </p:sp>
      <p:sp>
        <p:nvSpPr>
          <p:cNvPr id="12293" name="AutoShape 6">
            <a:hlinkClick r:id="rId5" action="ppaction://hlinksldjump" highlightClick="1"/>
          </p:cNvPr>
          <p:cNvSpPr>
            <a:spLocks noChangeArrowheads="1"/>
          </p:cNvSpPr>
          <p:nvPr/>
        </p:nvSpPr>
        <p:spPr bwMode="auto">
          <a:xfrm>
            <a:off x="2627313" y="6524625"/>
            <a:ext cx="865187" cy="333375"/>
          </a:xfrm>
          <a:prstGeom prst="actionButtonBackPrevious">
            <a:avLst/>
          </a:prstGeom>
          <a:solidFill>
            <a:schemeClr val="accent1"/>
          </a:solidFill>
          <a:ln w="9525">
            <a:noFill/>
            <a:miter lim="800000"/>
            <a:headEnd/>
            <a:tailEnd/>
          </a:ln>
        </p:spPr>
        <p:txBody>
          <a:bodyPr wrap="none" anchor="ctr"/>
          <a:lstStyle/>
          <a:p>
            <a:endParaRPr lang="ru-RU"/>
          </a:p>
        </p:txBody>
      </p:sp>
      <p:sp>
        <p:nvSpPr>
          <p:cNvPr id="12294" name="Text Box 7"/>
          <p:cNvSpPr txBox="1">
            <a:spLocks noChangeArrowheads="1"/>
          </p:cNvSpPr>
          <p:nvPr/>
        </p:nvSpPr>
        <p:spPr bwMode="auto">
          <a:xfrm>
            <a:off x="755650" y="6491288"/>
            <a:ext cx="1822450" cy="366712"/>
          </a:xfrm>
          <a:prstGeom prst="rect">
            <a:avLst/>
          </a:prstGeom>
          <a:noFill/>
          <a:ln w="9525">
            <a:noFill/>
            <a:miter lim="800000"/>
            <a:headEnd/>
            <a:tailEnd/>
          </a:ln>
        </p:spPr>
        <p:txBody>
          <a:bodyPr wrap="none">
            <a:spAutoFit/>
          </a:bodyPr>
          <a:lstStyle/>
          <a:p>
            <a:r>
              <a:rPr lang="ru-RU"/>
              <a:t>классификация</a:t>
            </a: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26309"/>
                                        </p:tgtEl>
                                        <p:attrNameLst>
                                          <p:attrName>style.visibility</p:attrName>
                                        </p:attrNameLst>
                                      </p:cBhvr>
                                      <p:to>
                                        <p:strVal val="visible"/>
                                      </p:to>
                                    </p:set>
                                    <p:animEffect transition="in" filter="wipe(up)">
                                      <p:cBhvr>
                                        <p:cTn id="7" dur="2000"/>
                                        <p:tgtEl>
                                          <p:spTgt spid="226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r>
              <a:rPr lang="ru-RU" b="1" smtClean="0"/>
              <a:t>Геотермальные электростанции</a:t>
            </a:r>
            <a:r>
              <a:rPr lang="ru-RU" smtClean="0"/>
              <a:t> (</a:t>
            </a:r>
            <a:r>
              <a:rPr lang="ru-RU" b="1" smtClean="0"/>
              <a:t>ГеоТЭС</a:t>
            </a:r>
            <a:r>
              <a:rPr lang="ru-RU" smtClean="0"/>
              <a:t>) </a:t>
            </a:r>
          </a:p>
        </p:txBody>
      </p:sp>
      <p:sp>
        <p:nvSpPr>
          <p:cNvPr id="13315" name="Rectangle 4"/>
          <p:cNvSpPr>
            <a:spLocks noGrp="1" noChangeArrowheads="1"/>
          </p:cNvSpPr>
          <p:nvPr>
            <p:ph type="body" idx="1"/>
          </p:nvPr>
        </p:nvSpPr>
        <p:spPr/>
        <p:txBody>
          <a:bodyPr/>
          <a:lstStyle/>
          <a:p>
            <a:pPr marL="0" indent="363538" eaLnBrk="1" hangingPunct="1">
              <a:buFont typeface="Wingdings" pitchFamily="2" charset="2"/>
              <a:buNone/>
            </a:pPr>
            <a:r>
              <a:rPr lang="ru-RU" b="1" smtClean="0">
                <a:hlinkClick r:id="rId2" tooltip="Геотермальная электростанция"/>
              </a:rPr>
              <a:t>Геотермальные электростанции</a:t>
            </a:r>
            <a:endParaRPr lang="ru-RU" b="1" smtClean="0"/>
          </a:p>
          <a:p>
            <a:pPr marL="0" indent="363538" eaLnBrk="1" hangingPunct="1">
              <a:buFont typeface="Wingdings" pitchFamily="2" charset="2"/>
              <a:buNone/>
            </a:pPr>
            <a:r>
              <a:rPr lang="ru-RU" smtClean="0">
                <a:latin typeface="Times New Roman" pitchFamily="18" charset="0"/>
              </a:rPr>
              <a:t>вырабатывают электрическую энергию из тепловой энергии подземных источников (например, </a:t>
            </a:r>
            <a:r>
              <a:rPr lang="ru-RU" smtClean="0">
                <a:latin typeface="Times New Roman" pitchFamily="18" charset="0"/>
                <a:hlinkClick r:id="rId3" tooltip="Гейзер"/>
              </a:rPr>
              <a:t>гейзеров</a:t>
            </a:r>
            <a:r>
              <a:rPr lang="ru-RU" smtClean="0">
                <a:latin typeface="Times New Roman" pitchFamily="18" charset="0"/>
              </a:rPr>
              <a:t>).</a:t>
            </a:r>
          </a:p>
        </p:txBody>
      </p:sp>
      <p:sp>
        <p:nvSpPr>
          <p:cNvPr id="13316" name="AutoShape 5">
            <a:hlinkClick r:id="rId4" action="ppaction://hlinksldjump" highlightClick="1"/>
          </p:cNvPr>
          <p:cNvSpPr>
            <a:spLocks noChangeArrowheads="1"/>
          </p:cNvSpPr>
          <p:nvPr/>
        </p:nvSpPr>
        <p:spPr bwMode="auto">
          <a:xfrm>
            <a:off x="2700338" y="6524625"/>
            <a:ext cx="865187" cy="333375"/>
          </a:xfrm>
          <a:prstGeom prst="actionButtonBackPrevious">
            <a:avLst/>
          </a:prstGeom>
          <a:solidFill>
            <a:schemeClr val="accent1"/>
          </a:solidFill>
          <a:ln w="9525">
            <a:noFill/>
            <a:miter lim="800000"/>
            <a:headEnd/>
            <a:tailEnd/>
          </a:ln>
        </p:spPr>
        <p:txBody>
          <a:bodyPr wrap="none" anchor="ctr"/>
          <a:lstStyle/>
          <a:p>
            <a:endParaRPr lang="ru-RU"/>
          </a:p>
        </p:txBody>
      </p:sp>
      <p:sp>
        <p:nvSpPr>
          <p:cNvPr id="13317" name="Text Box 6"/>
          <p:cNvSpPr txBox="1">
            <a:spLocks noChangeArrowheads="1"/>
          </p:cNvSpPr>
          <p:nvPr/>
        </p:nvSpPr>
        <p:spPr bwMode="auto">
          <a:xfrm>
            <a:off x="755650" y="6491288"/>
            <a:ext cx="1822450" cy="366712"/>
          </a:xfrm>
          <a:prstGeom prst="rect">
            <a:avLst/>
          </a:prstGeom>
          <a:noFill/>
          <a:ln w="9525">
            <a:noFill/>
            <a:miter lim="800000"/>
            <a:headEnd/>
            <a:tailEnd/>
          </a:ln>
        </p:spPr>
        <p:txBody>
          <a:bodyPr wrap="none">
            <a:spAutoFit/>
          </a:bodyPr>
          <a:lstStyle/>
          <a:p>
            <a:r>
              <a:rPr lang="ru-RU"/>
              <a:t>классификация</a:t>
            </a:r>
          </a:p>
        </p:txBody>
      </p:sp>
      <p:pic>
        <p:nvPicPr>
          <p:cNvPr id="230407" name="Picture 7" descr="Изображение “http://img.travel.ru/images2/2007/09/object113325/03092007_bl9.jpg” не может быть показано, так как содержит ошибки."/>
          <p:cNvPicPr>
            <a:picLocks noChangeAspect="1" noChangeArrowheads="1"/>
          </p:cNvPicPr>
          <p:nvPr/>
        </p:nvPicPr>
        <p:blipFill>
          <a:blip r:embed="rId5" cstate="print"/>
          <a:srcRect/>
          <a:stretch>
            <a:fillRect/>
          </a:stretch>
        </p:blipFill>
        <p:spPr bwMode="auto">
          <a:xfrm>
            <a:off x="3635375" y="3676650"/>
            <a:ext cx="4968875" cy="3057525"/>
          </a:xfrm>
          <a:prstGeom prst="rect">
            <a:avLst/>
          </a:prstGeom>
          <a:noFill/>
          <a:ln w="9525">
            <a:noFill/>
            <a:miter lim="800000"/>
            <a:headEnd/>
            <a:tailEnd/>
          </a:ln>
        </p:spPr>
      </p:pic>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30407"/>
                                        </p:tgtEl>
                                        <p:attrNameLst>
                                          <p:attrName>style.visibility</p:attrName>
                                        </p:attrNameLst>
                                      </p:cBhvr>
                                      <p:to>
                                        <p:strVal val="visible"/>
                                      </p:to>
                                    </p:set>
                                    <p:animEffect transition="in" filter="wipe(right)">
                                      <p:cBhvr>
                                        <p:cTn id="7" dur="2000"/>
                                        <p:tgtEl>
                                          <p:spTgt spid="2304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2" name="Picture 4" descr="Изображение “http://www.iconocast.com/B000000000000022/Z0/News9_0.jpg” не может быть показано, так как содержит ошибки."/>
          <p:cNvPicPr>
            <a:picLocks noChangeAspect="1" noChangeArrowheads="1"/>
          </p:cNvPicPr>
          <p:nvPr/>
        </p:nvPicPr>
        <p:blipFill>
          <a:blip r:embed="rId2" cstate="print"/>
          <a:srcRect/>
          <a:stretch>
            <a:fillRect/>
          </a:stretch>
        </p:blipFill>
        <p:spPr bwMode="auto">
          <a:xfrm>
            <a:off x="252413" y="0"/>
            <a:ext cx="4319587" cy="3333750"/>
          </a:xfrm>
          <a:prstGeom prst="rect">
            <a:avLst/>
          </a:prstGeom>
          <a:noFill/>
          <a:ln w="9525">
            <a:noFill/>
            <a:miter lim="800000"/>
            <a:headEnd/>
            <a:tailEnd/>
          </a:ln>
        </p:spPr>
      </p:pic>
      <p:pic>
        <p:nvPicPr>
          <p:cNvPr id="242693" name="Picture 5" descr="Изображение “http://exspotorg.narod.ru/images/IMG_0226.jpg” не может быть показано, так как содержит ошибки."/>
          <p:cNvPicPr>
            <a:picLocks noChangeAspect="1" noChangeArrowheads="1"/>
          </p:cNvPicPr>
          <p:nvPr/>
        </p:nvPicPr>
        <p:blipFill>
          <a:blip r:embed="rId3" cstate="print"/>
          <a:srcRect/>
          <a:stretch>
            <a:fillRect/>
          </a:stretch>
        </p:blipFill>
        <p:spPr bwMode="auto">
          <a:xfrm>
            <a:off x="4572000" y="0"/>
            <a:ext cx="4572000" cy="3306763"/>
          </a:xfrm>
          <a:prstGeom prst="rect">
            <a:avLst/>
          </a:prstGeom>
          <a:noFill/>
          <a:ln w="9525">
            <a:noFill/>
            <a:miter lim="800000"/>
            <a:headEnd/>
            <a:tailEnd/>
          </a:ln>
        </p:spPr>
      </p:pic>
      <p:sp>
        <p:nvSpPr>
          <p:cNvPr id="14340" name="Rectangle 2"/>
          <p:cNvSpPr>
            <a:spLocks noGrp="1" noChangeArrowheads="1"/>
          </p:cNvSpPr>
          <p:nvPr>
            <p:ph type="title"/>
          </p:nvPr>
        </p:nvSpPr>
        <p:spPr/>
        <p:txBody>
          <a:bodyPr/>
          <a:lstStyle/>
          <a:p>
            <a:pPr algn="ctr" eaLnBrk="1" hangingPunct="1"/>
            <a:r>
              <a:rPr lang="ru-RU" sz="3800" b="1" smtClean="0"/>
              <a:t>Солнечные электростанции</a:t>
            </a:r>
            <a:r>
              <a:rPr lang="ru-RU" sz="3800" smtClean="0"/>
              <a:t> </a:t>
            </a:r>
            <a:r>
              <a:rPr lang="ru-RU" sz="3800" b="1" smtClean="0"/>
              <a:t>(СЭС)</a:t>
            </a:r>
          </a:p>
        </p:txBody>
      </p:sp>
      <p:sp>
        <p:nvSpPr>
          <p:cNvPr id="14341" name="Rectangle 3"/>
          <p:cNvSpPr>
            <a:spLocks noGrp="1" noChangeArrowheads="1"/>
          </p:cNvSpPr>
          <p:nvPr>
            <p:ph type="body" idx="1"/>
          </p:nvPr>
        </p:nvSpPr>
        <p:spPr>
          <a:xfrm>
            <a:off x="609600" y="3357563"/>
            <a:ext cx="7924800" cy="2662237"/>
          </a:xfrm>
        </p:spPr>
        <p:txBody>
          <a:bodyPr/>
          <a:lstStyle/>
          <a:p>
            <a:pPr marL="0" indent="363538" eaLnBrk="1" hangingPunct="1">
              <a:lnSpc>
                <a:spcPct val="90000"/>
              </a:lnSpc>
              <a:buFont typeface="Wingdings" pitchFamily="2" charset="2"/>
              <a:buNone/>
            </a:pPr>
            <a:r>
              <a:rPr lang="ru-RU" b="1" smtClean="0">
                <a:hlinkClick r:id="rId4" tooltip="Солнечная энергетика"/>
              </a:rPr>
              <a:t>Солнечные электростанции</a:t>
            </a:r>
            <a:r>
              <a:rPr lang="ru-RU" smtClean="0"/>
              <a:t> </a:t>
            </a:r>
            <a:r>
              <a:rPr lang="ru-RU" b="1" smtClean="0"/>
              <a:t>(СЭС)</a:t>
            </a:r>
          </a:p>
          <a:p>
            <a:pPr marL="0" indent="363538" eaLnBrk="1" hangingPunct="1">
              <a:lnSpc>
                <a:spcPct val="90000"/>
              </a:lnSpc>
              <a:buFont typeface="Wingdings" pitchFamily="2" charset="2"/>
              <a:buNone/>
            </a:pPr>
            <a:r>
              <a:rPr lang="ru-RU" b="1" smtClean="0"/>
              <a:t>— инженерные сооружения, служащее преобразованию солнечной радиации в электрическую энергию. </a:t>
            </a:r>
          </a:p>
        </p:txBody>
      </p:sp>
      <p:sp>
        <p:nvSpPr>
          <p:cNvPr id="14342" name="AutoShape 6">
            <a:hlinkClick r:id="rId5" action="ppaction://hlinksldjump" highlightClick="1"/>
          </p:cNvPr>
          <p:cNvSpPr>
            <a:spLocks noChangeArrowheads="1"/>
          </p:cNvSpPr>
          <p:nvPr/>
        </p:nvSpPr>
        <p:spPr bwMode="auto">
          <a:xfrm>
            <a:off x="2627313" y="6524625"/>
            <a:ext cx="865187" cy="333375"/>
          </a:xfrm>
          <a:prstGeom prst="actionButtonBackPrevious">
            <a:avLst/>
          </a:prstGeom>
          <a:solidFill>
            <a:schemeClr val="accent1"/>
          </a:solidFill>
          <a:ln w="9525">
            <a:noFill/>
            <a:miter lim="800000"/>
            <a:headEnd/>
            <a:tailEnd/>
          </a:ln>
        </p:spPr>
        <p:txBody>
          <a:bodyPr wrap="none" anchor="ctr"/>
          <a:lstStyle/>
          <a:p>
            <a:endParaRPr lang="ru-RU"/>
          </a:p>
        </p:txBody>
      </p:sp>
      <p:sp>
        <p:nvSpPr>
          <p:cNvPr id="14343" name="Text Box 7"/>
          <p:cNvSpPr txBox="1">
            <a:spLocks noChangeArrowheads="1"/>
          </p:cNvSpPr>
          <p:nvPr/>
        </p:nvSpPr>
        <p:spPr bwMode="auto">
          <a:xfrm>
            <a:off x="755650" y="6491288"/>
            <a:ext cx="1822450" cy="366712"/>
          </a:xfrm>
          <a:prstGeom prst="rect">
            <a:avLst/>
          </a:prstGeom>
          <a:noFill/>
          <a:ln w="9525">
            <a:noFill/>
            <a:miter lim="800000"/>
            <a:headEnd/>
            <a:tailEnd/>
          </a:ln>
        </p:spPr>
        <p:txBody>
          <a:bodyPr wrap="none">
            <a:spAutoFit/>
          </a:bodyPr>
          <a:lstStyle/>
          <a:p>
            <a:r>
              <a:rPr lang="ru-RU"/>
              <a:t>классификация</a:t>
            </a: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2692"/>
                                        </p:tgtEl>
                                        <p:attrNameLst>
                                          <p:attrName>style.visibility</p:attrName>
                                        </p:attrNameLst>
                                      </p:cBhvr>
                                      <p:to>
                                        <p:strVal val="visible"/>
                                      </p:to>
                                    </p:set>
                                    <p:animEffect transition="in" filter="wipe(left)">
                                      <p:cBhvr>
                                        <p:cTn id="7" dur="2000"/>
                                        <p:tgtEl>
                                          <p:spTgt spid="242692"/>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1" fill="hold">
                                          <p:stCondLst>
                                            <p:cond delay="0"/>
                                          </p:stCondLst>
                                        </p:cTn>
                                        <p:tgtEl>
                                          <p:spTgt spid="242693"/>
                                        </p:tgtEl>
                                        <p:attrNameLst>
                                          <p:attrName>style.visibility</p:attrName>
                                        </p:attrNameLst>
                                      </p:cBhvr>
                                      <p:to>
                                        <p:strVal val="visible"/>
                                      </p:to>
                                    </p:set>
                                    <p:animEffect transition="in" filter="wipe(down)">
                                      <p:cBhvr>
                                        <p:cTn id="11" dur="2000"/>
                                        <p:tgtEl>
                                          <p:spTgt spid="242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95263" y="228600"/>
            <a:ext cx="8264525" cy="914400"/>
          </a:xfrm>
        </p:spPr>
        <p:txBody>
          <a:bodyPr/>
          <a:lstStyle/>
          <a:p>
            <a:pPr algn="ctr" eaLnBrk="1" hangingPunct="1"/>
            <a:r>
              <a:rPr lang="ru-RU" sz="3200" b="1" smtClean="0"/>
              <a:t>Электростанции с МГД</a:t>
            </a:r>
            <a:r>
              <a:rPr lang="en-US" sz="3200" b="1" smtClean="0"/>
              <a:t> </a:t>
            </a:r>
            <a:r>
              <a:rPr lang="ru-RU" sz="3200" b="1" smtClean="0"/>
              <a:t>генератором</a:t>
            </a:r>
            <a:r>
              <a:rPr lang="ru-RU" sz="3800" smtClean="0"/>
              <a:t> </a:t>
            </a:r>
          </a:p>
        </p:txBody>
      </p:sp>
      <p:sp>
        <p:nvSpPr>
          <p:cNvPr id="15363" name="Rectangle 3"/>
          <p:cNvSpPr>
            <a:spLocks noGrp="1" noChangeArrowheads="1"/>
          </p:cNvSpPr>
          <p:nvPr>
            <p:ph type="body" idx="1"/>
          </p:nvPr>
        </p:nvSpPr>
        <p:spPr/>
        <p:txBody>
          <a:bodyPr/>
          <a:lstStyle/>
          <a:p>
            <a:pPr eaLnBrk="1" hangingPunct="1">
              <a:lnSpc>
                <a:spcPct val="80000"/>
              </a:lnSpc>
            </a:pPr>
            <a:r>
              <a:rPr lang="ru-RU" b="1" smtClean="0"/>
              <a:t>Электростанции с </a:t>
            </a:r>
            <a:r>
              <a:rPr lang="ru-RU" b="1" smtClean="0">
                <a:hlinkClick r:id="rId2" tooltip="Магнитогидродинамический генератор"/>
              </a:rPr>
              <a:t>магнитогидродинамическим генератором</a:t>
            </a:r>
            <a:r>
              <a:rPr lang="ru-RU" b="1" smtClean="0"/>
              <a:t>.</a:t>
            </a:r>
            <a:r>
              <a:rPr lang="ru-RU" smtClean="0"/>
              <a:t> </a:t>
            </a:r>
            <a:r>
              <a:rPr lang="ru-RU" b="1" smtClean="0"/>
              <a:t> </a:t>
            </a:r>
          </a:p>
          <a:p>
            <a:pPr eaLnBrk="1" hangingPunct="1">
              <a:lnSpc>
                <a:spcPct val="80000"/>
              </a:lnSpc>
            </a:pPr>
            <a:r>
              <a:rPr lang="ru-RU" b="1" smtClean="0">
                <a:hlinkClick r:id="rId3" tooltip="Магнитогидродинамика"/>
              </a:rPr>
              <a:t>МГД</a:t>
            </a:r>
            <a:r>
              <a:rPr lang="ru-RU" b="1" smtClean="0"/>
              <a:t>-генератор</a:t>
            </a:r>
            <a:r>
              <a:rPr lang="ru-RU" smtClean="0"/>
              <a:t> — энергетическая установка, в которой энергия рабочего тела (жидкой или газообразной электропроводящей среды), движущегося в магнитном поле, преобразуется непосредственно в электрическую энергию. </a:t>
            </a:r>
          </a:p>
        </p:txBody>
      </p:sp>
      <p:sp>
        <p:nvSpPr>
          <p:cNvPr id="15364" name="AutoShape 4">
            <a:hlinkClick r:id="rId4" action="ppaction://hlinksldjump" highlightClick="1"/>
          </p:cNvPr>
          <p:cNvSpPr>
            <a:spLocks noChangeArrowheads="1"/>
          </p:cNvSpPr>
          <p:nvPr/>
        </p:nvSpPr>
        <p:spPr bwMode="auto">
          <a:xfrm>
            <a:off x="2771775" y="6524625"/>
            <a:ext cx="865188" cy="333375"/>
          </a:xfrm>
          <a:prstGeom prst="actionButtonBackPrevious">
            <a:avLst/>
          </a:prstGeom>
          <a:solidFill>
            <a:schemeClr val="accent1"/>
          </a:solidFill>
          <a:ln w="9525">
            <a:noFill/>
            <a:miter lim="800000"/>
            <a:headEnd/>
            <a:tailEnd/>
          </a:ln>
        </p:spPr>
        <p:txBody>
          <a:bodyPr wrap="none" anchor="ctr"/>
          <a:lstStyle/>
          <a:p>
            <a:endParaRPr lang="ru-RU"/>
          </a:p>
        </p:txBody>
      </p:sp>
      <p:sp>
        <p:nvSpPr>
          <p:cNvPr id="15365" name="Text Box 5"/>
          <p:cNvSpPr txBox="1">
            <a:spLocks noChangeArrowheads="1"/>
          </p:cNvSpPr>
          <p:nvPr/>
        </p:nvSpPr>
        <p:spPr bwMode="auto">
          <a:xfrm>
            <a:off x="755650" y="6491288"/>
            <a:ext cx="1822450" cy="366712"/>
          </a:xfrm>
          <a:prstGeom prst="rect">
            <a:avLst/>
          </a:prstGeom>
          <a:noFill/>
          <a:ln w="9525">
            <a:noFill/>
            <a:miter lim="800000"/>
            <a:headEnd/>
            <a:tailEnd/>
          </a:ln>
        </p:spPr>
        <p:txBody>
          <a:bodyPr wrap="none">
            <a:spAutoFit/>
          </a:bodyPr>
          <a:lstStyle/>
          <a:p>
            <a:r>
              <a:rPr lang="ru-RU"/>
              <a:t>классификация</a:t>
            </a:r>
          </a:p>
        </p:txBody>
      </p:sp>
    </p:spTree>
  </p:cSld>
  <p:clrMapOvr>
    <a:masterClrMapping/>
  </p:clrMapOvr>
  <p:transition>
    <p:cover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eaLnBrk="1" hangingPunct="1"/>
            <a:r>
              <a:rPr lang="ru-RU" smtClean="0"/>
              <a:t>Электрохимические электростанции  </a:t>
            </a:r>
          </a:p>
        </p:txBody>
      </p:sp>
      <p:sp>
        <p:nvSpPr>
          <p:cNvPr id="16387" name="Rectangle 4"/>
          <p:cNvSpPr>
            <a:spLocks noGrp="1" noChangeArrowheads="1"/>
          </p:cNvSpPr>
          <p:nvPr>
            <p:ph type="body" sz="half" idx="1"/>
          </p:nvPr>
        </p:nvSpPr>
        <p:spPr>
          <a:xfrm>
            <a:off x="609600" y="1600200"/>
            <a:ext cx="4394200" cy="4419600"/>
          </a:xfrm>
        </p:spPr>
        <p:txBody>
          <a:bodyPr/>
          <a:lstStyle/>
          <a:p>
            <a:pPr marL="0" indent="363538" eaLnBrk="1" hangingPunct="1">
              <a:lnSpc>
                <a:spcPct val="80000"/>
              </a:lnSpc>
              <a:buFont typeface="Wingdings" pitchFamily="2" charset="2"/>
              <a:buNone/>
            </a:pPr>
            <a:r>
              <a:rPr lang="ru-RU" sz="2800" smtClean="0">
                <a:hlinkClick r:id="rId2" tooltip="Электрохимические электростанции (страница отсутствует)"/>
              </a:rPr>
              <a:t>Электрохимические электростанции</a:t>
            </a:r>
            <a:r>
              <a:rPr lang="ru-RU" sz="2800" smtClean="0"/>
              <a:t> (ЭЭС): </a:t>
            </a:r>
          </a:p>
          <a:p>
            <a:pPr marL="0" indent="363538" eaLnBrk="1" hangingPunct="1">
              <a:lnSpc>
                <a:spcPct val="80000"/>
              </a:lnSpc>
            </a:pPr>
            <a:r>
              <a:rPr lang="ru-RU" sz="2800" smtClean="0"/>
              <a:t> на </a:t>
            </a:r>
            <a:r>
              <a:rPr lang="ru-RU" sz="2800" smtClean="0">
                <a:hlinkClick r:id="rId3" tooltip="Гальванический элемент"/>
              </a:rPr>
              <a:t>гальваническом элементе</a:t>
            </a:r>
            <a:r>
              <a:rPr lang="ru-RU" sz="2800" smtClean="0"/>
              <a:t>;</a:t>
            </a:r>
          </a:p>
          <a:p>
            <a:pPr marL="0" indent="363538" eaLnBrk="1" hangingPunct="1">
              <a:lnSpc>
                <a:spcPct val="80000"/>
              </a:lnSpc>
            </a:pPr>
            <a:r>
              <a:rPr lang="ru-RU" sz="2800" smtClean="0"/>
              <a:t> на </a:t>
            </a:r>
            <a:r>
              <a:rPr lang="ru-RU" sz="2800" smtClean="0">
                <a:hlinkClick r:id="rId4" tooltip="Аккумулятор"/>
              </a:rPr>
              <a:t>аккумуляторе</a:t>
            </a:r>
            <a:r>
              <a:rPr lang="ru-RU" sz="2800" smtClean="0"/>
              <a:t>; </a:t>
            </a:r>
          </a:p>
          <a:p>
            <a:pPr marL="0" indent="363538" eaLnBrk="1" hangingPunct="1">
              <a:lnSpc>
                <a:spcPct val="80000"/>
              </a:lnSpc>
            </a:pPr>
            <a:r>
              <a:rPr lang="ru-RU" sz="2800" smtClean="0"/>
              <a:t> на основе </a:t>
            </a:r>
            <a:r>
              <a:rPr lang="ru-RU" sz="2800" smtClean="0">
                <a:hlinkClick r:id="rId5" tooltip="Топливный элемент"/>
              </a:rPr>
              <a:t>топливных элементов</a:t>
            </a:r>
            <a:r>
              <a:rPr lang="ru-RU" sz="2800" smtClean="0"/>
              <a:t>.</a:t>
            </a:r>
            <a:r>
              <a:rPr lang="ru-RU" sz="2400" smtClean="0"/>
              <a:t/>
            </a:r>
            <a:br>
              <a:rPr lang="ru-RU" sz="2400" smtClean="0"/>
            </a:br>
            <a:endParaRPr lang="ru-RU" sz="2400" smtClean="0"/>
          </a:p>
        </p:txBody>
      </p:sp>
      <p:sp>
        <p:nvSpPr>
          <p:cNvPr id="16388" name="AutoShape 5">
            <a:hlinkClick r:id="rId6" action="ppaction://hlinksldjump" highlightClick="1"/>
          </p:cNvPr>
          <p:cNvSpPr>
            <a:spLocks noChangeArrowheads="1"/>
          </p:cNvSpPr>
          <p:nvPr/>
        </p:nvSpPr>
        <p:spPr bwMode="auto">
          <a:xfrm>
            <a:off x="2627313" y="6524625"/>
            <a:ext cx="865187" cy="333375"/>
          </a:xfrm>
          <a:prstGeom prst="actionButtonBackPrevious">
            <a:avLst/>
          </a:prstGeom>
          <a:solidFill>
            <a:schemeClr val="accent1"/>
          </a:solidFill>
          <a:ln w="9525">
            <a:noFill/>
            <a:miter lim="800000"/>
            <a:headEnd/>
            <a:tailEnd/>
          </a:ln>
        </p:spPr>
        <p:txBody>
          <a:bodyPr wrap="none" anchor="ctr"/>
          <a:lstStyle/>
          <a:p>
            <a:endParaRPr lang="ru-RU"/>
          </a:p>
        </p:txBody>
      </p:sp>
      <p:sp>
        <p:nvSpPr>
          <p:cNvPr id="16389" name="Text Box 6"/>
          <p:cNvSpPr txBox="1">
            <a:spLocks noChangeArrowheads="1"/>
          </p:cNvSpPr>
          <p:nvPr/>
        </p:nvSpPr>
        <p:spPr bwMode="auto">
          <a:xfrm>
            <a:off x="755650" y="6491288"/>
            <a:ext cx="1822450" cy="366712"/>
          </a:xfrm>
          <a:prstGeom prst="rect">
            <a:avLst/>
          </a:prstGeom>
          <a:noFill/>
          <a:ln w="9525">
            <a:noFill/>
            <a:miter lim="800000"/>
            <a:headEnd/>
            <a:tailEnd/>
          </a:ln>
        </p:spPr>
        <p:txBody>
          <a:bodyPr wrap="none">
            <a:spAutoFit/>
          </a:bodyPr>
          <a:lstStyle/>
          <a:p>
            <a:r>
              <a:rPr lang="ru-RU"/>
              <a:t>классификация</a:t>
            </a:r>
          </a:p>
        </p:txBody>
      </p:sp>
      <p:pic>
        <p:nvPicPr>
          <p:cNvPr id="249864" name="Picture 8" descr="Fuel_cell_NASA_p48600ac"/>
          <p:cNvPicPr>
            <a:picLocks noChangeAspect="1" noChangeArrowheads="1"/>
          </p:cNvPicPr>
          <p:nvPr/>
        </p:nvPicPr>
        <p:blipFill>
          <a:blip r:embed="rId7" cstate="print"/>
          <a:srcRect/>
          <a:stretch>
            <a:fillRect/>
          </a:stretch>
        </p:blipFill>
        <p:spPr bwMode="auto">
          <a:xfrm>
            <a:off x="5076825" y="1557338"/>
            <a:ext cx="3455988" cy="4392612"/>
          </a:xfrm>
          <a:prstGeom prst="rect">
            <a:avLst/>
          </a:prstGeom>
          <a:noFill/>
          <a:ln w="9525">
            <a:noFill/>
            <a:miter lim="800000"/>
            <a:headEnd/>
            <a:tailEnd/>
          </a:ln>
        </p:spPr>
      </p:pic>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49864"/>
                                        </p:tgtEl>
                                        <p:attrNameLst>
                                          <p:attrName>style.visibility</p:attrName>
                                        </p:attrNameLst>
                                      </p:cBhvr>
                                      <p:to>
                                        <p:strVal val="visible"/>
                                      </p:to>
                                    </p:set>
                                    <p:animEffect transition="in" filter="wipe(down)">
                                      <p:cBhvr>
                                        <p:cTn id="7" dur="2000"/>
                                        <p:tgtEl>
                                          <p:spTgt spid="2498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за внимание</a:t>
            </a:r>
            <a:endParaRPr lang="ru-RU" dirty="0"/>
          </a:p>
        </p:txBody>
      </p:sp>
    </p:spTree>
  </p:cSld>
  <p:clrMapOvr>
    <a:masterClrMapping/>
  </p:clrMapOvr>
  <p:transition>
    <p:cover dir="u"/>
  </p:transition>
</p:sld>
</file>

<file path=ppt/theme/theme1.xml><?xml version="1.0" encoding="utf-8"?>
<a:theme xmlns:a="http://schemas.openxmlformats.org/drawingml/2006/main" name="Скругленный">
  <a:themeElements>
    <a:clrScheme name="Скругленный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fontScheme name="Скругленный">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1"/>
            </a:solidFill>
            <a:effectLst/>
            <a:latin typeface="Arial" charset="0"/>
          </a:defRPr>
        </a:defPPr>
      </a:lstStyle>
    </a:lnDef>
  </a:objectDefaults>
  <a:extraClrSchemeLst>
    <a:extraClrScheme>
      <a:clrScheme name="Скругленный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Скругленный 2">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98A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Скругленный 3">
        <a:dk1>
          <a:srgbClr val="CC6600"/>
        </a:dk1>
        <a:lt1>
          <a:srgbClr val="FFFFFF"/>
        </a:lt1>
        <a:dk2>
          <a:srgbClr val="800000"/>
        </a:dk2>
        <a:lt2>
          <a:srgbClr val="FFFFFF"/>
        </a:lt2>
        <a:accent1>
          <a:srgbClr val="FF6600"/>
        </a:accent1>
        <a:accent2>
          <a:srgbClr val="33CCCC"/>
        </a:accent2>
        <a:accent3>
          <a:srgbClr val="C0AAAA"/>
        </a:accent3>
        <a:accent4>
          <a:srgbClr val="DADADA"/>
        </a:accent4>
        <a:accent5>
          <a:srgbClr val="FFB8AA"/>
        </a:accent5>
        <a:accent6>
          <a:srgbClr val="2DB9B9"/>
        </a:accent6>
        <a:hlink>
          <a:srgbClr val="99FF33"/>
        </a:hlink>
        <a:folHlink>
          <a:srgbClr val="CC3300"/>
        </a:folHlink>
      </a:clrScheme>
      <a:clrMap bg1="dk2" tx1="lt1" bg2="dk1" tx2="lt2" accent1="accent1" accent2="accent2" accent3="accent3" accent4="accent4" accent5="accent5" accent6="accent6" hlink="hlink" folHlink="folHlink"/>
    </a:extraClrScheme>
    <a:extraClrScheme>
      <a:clrScheme name="Скругленный 4">
        <a:dk1>
          <a:srgbClr val="993300"/>
        </a:dk1>
        <a:lt1>
          <a:srgbClr val="FFFFFF"/>
        </a:lt1>
        <a:dk2>
          <a:srgbClr val="431A01"/>
        </a:dk2>
        <a:lt2>
          <a:srgbClr val="FFFFFF"/>
        </a:lt2>
        <a:accent1>
          <a:srgbClr val="FFCC00"/>
        </a:accent1>
        <a:accent2>
          <a:srgbClr val="FF9966"/>
        </a:accent2>
        <a:accent3>
          <a:srgbClr val="B0ABAA"/>
        </a:accent3>
        <a:accent4>
          <a:srgbClr val="DADADA"/>
        </a:accent4>
        <a:accent5>
          <a:srgbClr val="FFE2AA"/>
        </a:accent5>
        <a:accent6>
          <a:srgbClr val="E78A5C"/>
        </a:accent6>
        <a:hlink>
          <a:srgbClr val="FF6600"/>
        </a:hlink>
        <a:folHlink>
          <a:srgbClr val="CC3300"/>
        </a:folHlink>
      </a:clrScheme>
      <a:clrMap bg1="dk2" tx1="lt1" bg2="dk1" tx2="lt2" accent1="accent1" accent2="accent2" accent3="accent3" accent4="accent4" accent5="accent5" accent6="accent6" hlink="hlink" folHlink="folHlink"/>
    </a:extraClrScheme>
    <a:extraClrScheme>
      <a:clrScheme name="Скругленный 5">
        <a:dk1>
          <a:srgbClr val="75878B"/>
        </a:dk1>
        <a:lt1>
          <a:srgbClr val="FFFFFF"/>
        </a:lt1>
        <a:dk2>
          <a:srgbClr val="260000"/>
        </a:dk2>
        <a:lt2>
          <a:srgbClr val="FFFFFF"/>
        </a:lt2>
        <a:accent1>
          <a:srgbClr val="0099CC"/>
        </a:accent1>
        <a:accent2>
          <a:srgbClr val="FF3300"/>
        </a:accent2>
        <a:accent3>
          <a:srgbClr val="ACAAAA"/>
        </a:accent3>
        <a:accent4>
          <a:srgbClr val="DADADA"/>
        </a:accent4>
        <a:accent5>
          <a:srgbClr val="AACAE2"/>
        </a:accent5>
        <a:accent6>
          <a:srgbClr val="E72D00"/>
        </a:accent6>
        <a:hlink>
          <a:srgbClr val="FFCC00"/>
        </a:hlink>
        <a:folHlink>
          <a:srgbClr val="CC0000"/>
        </a:folHlink>
      </a:clrScheme>
      <a:clrMap bg1="dk2" tx1="lt1" bg2="dk1" tx2="lt2" accent1="accent1" accent2="accent2" accent3="accent3" accent4="accent4" accent5="accent5" accent6="accent6" hlink="hlink" folHlink="folHlink"/>
    </a:extraClrScheme>
    <a:extraClrScheme>
      <a:clrScheme name="Скругленный 6">
        <a:dk1>
          <a:srgbClr val="666699"/>
        </a:dk1>
        <a:lt1>
          <a:srgbClr val="FFFFFF"/>
        </a:lt1>
        <a:dk2>
          <a:srgbClr val="000000"/>
        </a:dk2>
        <a:lt2>
          <a:srgbClr val="FFFFFF"/>
        </a:lt2>
        <a:accent1>
          <a:srgbClr val="9966FF"/>
        </a:accent1>
        <a:accent2>
          <a:srgbClr val="99CCFF"/>
        </a:accent2>
        <a:accent3>
          <a:srgbClr val="AAAAAA"/>
        </a:accent3>
        <a:accent4>
          <a:srgbClr val="DADADA"/>
        </a:accent4>
        <a:accent5>
          <a:srgbClr val="CAB8FF"/>
        </a:accent5>
        <a:accent6>
          <a:srgbClr val="8AB9E7"/>
        </a:accent6>
        <a:hlink>
          <a:srgbClr val="FFFFCC"/>
        </a:hlink>
        <a:folHlink>
          <a:srgbClr val="6600CC"/>
        </a:folHlink>
      </a:clrScheme>
      <a:clrMap bg1="dk2" tx1="lt1" bg2="dk1" tx2="lt2" accent1="accent1" accent2="accent2" accent3="accent3" accent4="accent4" accent5="accent5" accent6="accent6" hlink="hlink" folHlink="folHlink"/>
    </a:extraClrScheme>
    <a:extraClrScheme>
      <a:clrScheme name="Скругленный 7">
        <a:dk1>
          <a:srgbClr val="666699"/>
        </a:dk1>
        <a:lt1>
          <a:srgbClr val="FFFFFF"/>
        </a:lt1>
        <a:dk2>
          <a:srgbClr val="2A2A40"/>
        </a:dk2>
        <a:lt2>
          <a:srgbClr val="FFFFFF"/>
        </a:lt2>
        <a:accent1>
          <a:srgbClr val="006699"/>
        </a:accent1>
        <a:accent2>
          <a:srgbClr val="CC9900"/>
        </a:accent2>
        <a:accent3>
          <a:srgbClr val="ACACAF"/>
        </a:accent3>
        <a:accent4>
          <a:srgbClr val="DADADA"/>
        </a:accent4>
        <a:accent5>
          <a:srgbClr val="AAB8CA"/>
        </a:accent5>
        <a:accent6>
          <a:srgbClr val="B98A00"/>
        </a:accent6>
        <a:hlink>
          <a:srgbClr val="CC6600"/>
        </a:hlink>
        <a:folHlink>
          <a:srgbClr val="6C948A"/>
        </a:folHlink>
      </a:clrScheme>
      <a:clrMap bg1="dk2" tx1="lt1" bg2="dk1" tx2="lt2" accent1="accent1" accent2="accent2" accent3="accent3" accent4="accent4" accent5="accent5" accent6="accent6" hlink="hlink" folHlink="folHlink"/>
    </a:extraClrScheme>
    <a:extraClrScheme>
      <a:clrScheme name="Скругленный 8">
        <a:dk1>
          <a:srgbClr val="BECBD8"/>
        </a:dk1>
        <a:lt1>
          <a:srgbClr val="FFFFFF"/>
        </a:lt1>
        <a:dk2>
          <a:srgbClr val="2B335B"/>
        </a:dk2>
        <a:lt2>
          <a:srgbClr val="FFFFFF"/>
        </a:lt2>
        <a:accent1>
          <a:srgbClr val="0099CC"/>
        </a:accent1>
        <a:accent2>
          <a:srgbClr val="B5DBE3"/>
        </a:accent2>
        <a:accent3>
          <a:srgbClr val="ACADB5"/>
        </a:accent3>
        <a:accent4>
          <a:srgbClr val="DADADA"/>
        </a:accent4>
        <a:accent5>
          <a:srgbClr val="AACAE2"/>
        </a:accent5>
        <a:accent6>
          <a:srgbClr val="A4C6CE"/>
        </a:accent6>
        <a:hlink>
          <a:srgbClr val="FFCC00"/>
        </a:hlink>
        <a:folHlink>
          <a:srgbClr val="58648C"/>
        </a:folHlink>
      </a:clrScheme>
      <a:clrMap bg1="dk2" tx1="lt1" bg2="dk1" tx2="lt2" accent1="accent1" accent2="accent2" accent3="accent3" accent4="accent4" accent5="accent5" accent6="accent6" hlink="hlink" folHlink="folHlink"/>
    </a:extraClrScheme>
    <a:extraClrScheme>
      <a:clrScheme name="Скругленный 9">
        <a:dk1>
          <a:srgbClr val="3333FF"/>
        </a:dk1>
        <a:lt1>
          <a:srgbClr val="FFFFFF"/>
        </a:lt1>
        <a:dk2>
          <a:srgbClr val="000099"/>
        </a:dk2>
        <a:lt2>
          <a:srgbClr val="FFFFFF"/>
        </a:lt2>
        <a:accent1>
          <a:srgbClr val="339966"/>
        </a:accent1>
        <a:accent2>
          <a:srgbClr val="9999FF"/>
        </a:accent2>
        <a:accent3>
          <a:srgbClr val="AAAACA"/>
        </a:accent3>
        <a:accent4>
          <a:srgbClr val="DADADA"/>
        </a:accent4>
        <a:accent5>
          <a:srgbClr val="ADCAB8"/>
        </a:accent5>
        <a:accent6>
          <a:srgbClr val="8A8AE7"/>
        </a:accent6>
        <a:hlink>
          <a:srgbClr val="FFFF99"/>
        </a:hlink>
        <a:folHlink>
          <a:srgbClr val="17A0D1"/>
        </a:folHlink>
      </a:clrScheme>
      <a:clrMap bg1="dk2" tx1="lt1" bg2="dk1" tx2="lt2" accent1="accent1" accent2="accent2" accent3="accent3" accent4="accent4" accent5="accent5" accent6="accent6" hlink="hlink" folHlink="folHlink"/>
    </a:extraClrScheme>
    <a:extraClrScheme>
      <a:clrScheme name="Скругленный 10">
        <a:dk1>
          <a:srgbClr val="808000"/>
        </a:dk1>
        <a:lt1>
          <a:srgbClr val="FFFFFF"/>
        </a:lt1>
        <a:dk2>
          <a:srgbClr val="354418"/>
        </a:dk2>
        <a:lt2>
          <a:srgbClr val="FFFFFF"/>
        </a:lt2>
        <a:accent1>
          <a:srgbClr val="60897C"/>
        </a:accent1>
        <a:accent2>
          <a:srgbClr val="99CC00"/>
        </a:accent2>
        <a:accent3>
          <a:srgbClr val="AEB0AB"/>
        </a:accent3>
        <a:accent4>
          <a:srgbClr val="DADADA"/>
        </a:accent4>
        <a:accent5>
          <a:srgbClr val="B6C4BF"/>
        </a:accent5>
        <a:accent6>
          <a:srgbClr val="8AB900"/>
        </a:accent6>
        <a:hlink>
          <a:srgbClr val="CCCC00"/>
        </a:hlink>
        <a:folHlink>
          <a:srgbClr val="6699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Radial</Template>
  <TotalTime>2367</TotalTime>
  <Words>2120</Words>
  <Application>Microsoft Office PowerPoint</Application>
  <PresentationFormat>Экран (4:3)</PresentationFormat>
  <Paragraphs>187</Paragraphs>
  <Slides>55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55</vt:i4>
      </vt:variant>
    </vt:vector>
  </HeadingPairs>
  <TitlesOfParts>
    <vt:vector size="56" baseType="lpstr">
      <vt:lpstr>Скругленный</vt:lpstr>
      <vt:lpstr>Виды электростанций </vt:lpstr>
      <vt:lpstr>Содержание</vt:lpstr>
      <vt:lpstr>Электростанция</vt:lpstr>
      <vt:lpstr>Классификация</vt:lpstr>
      <vt:lpstr>Тепловые электростанции (ТЭС)</vt:lpstr>
      <vt:lpstr>тэц и тэс</vt:lpstr>
      <vt:lpstr>Принцип работы тэц</vt:lpstr>
      <vt:lpstr>Как работают ТЭС на газе </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Годовые выбросы от угольной ТЭС мощностью 1000 МВт</vt:lpstr>
      <vt:lpstr>Слайд 23</vt:lpstr>
      <vt:lpstr>Гидроэлектростанция (ГЭС)</vt:lpstr>
      <vt:lpstr>Гидроэлектростанции  (ГЭС)</vt:lpstr>
      <vt:lpstr>Гидроэлектростанция (ГЭС)</vt:lpstr>
      <vt:lpstr>Типы ГЭС</vt:lpstr>
      <vt:lpstr>Схема ГЭС</vt:lpstr>
      <vt:lpstr>Принцип работы гэс</vt:lpstr>
      <vt:lpstr>Принцип работы ГЭС</vt:lpstr>
      <vt:lpstr>Гидроаккумулирующие электростанции (ГАЭС)</vt:lpstr>
      <vt:lpstr>Приливная электростанция (ПЭС)</vt:lpstr>
      <vt:lpstr>Русловая гидроэлектростанция (РусГЭС)</vt:lpstr>
      <vt:lpstr>Деривационные гидроэлектростанции.</vt:lpstr>
      <vt:lpstr>Волновые электростанции </vt:lpstr>
      <vt:lpstr>Схема работы волновой электростанции</vt:lpstr>
      <vt:lpstr>Атомная электростанция (АЭС)</vt:lpstr>
      <vt:lpstr>Принцип работы АЭС</vt:lpstr>
      <vt:lpstr>Слайд 39</vt:lpstr>
      <vt:lpstr>Слайд 40</vt:lpstr>
      <vt:lpstr>Атомные электростанции </vt:lpstr>
      <vt:lpstr>АЭС – описание </vt:lpstr>
      <vt:lpstr>АЭС – виды топлива </vt:lpstr>
      <vt:lpstr>АЭС – принцип действия  </vt:lpstr>
      <vt:lpstr>АЭС – типы ядерных реакторов:  </vt:lpstr>
      <vt:lpstr>АЭС – экология </vt:lpstr>
      <vt:lpstr>Применение атомной энергии</vt:lpstr>
      <vt:lpstr>Слайд 48</vt:lpstr>
      <vt:lpstr>Безопасность АЭС</vt:lpstr>
      <vt:lpstr>Ветряная электростанция</vt:lpstr>
      <vt:lpstr>Геотермальные электростанции (ГеоТЭС) </vt:lpstr>
      <vt:lpstr>Солнечные электростанции (СЭС)</vt:lpstr>
      <vt:lpstr>Электростанции с МГД генератором </vt:lpstr>
      <vt:lpstr>Электрохимические электростанции  </vt:lpstr>
      <vt:lpstr>Спасибо за внимание</vt:lpstr>
    </vt:vector>
  </TitlesOfParts>
  <Company>Организация</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ЭЛЕКТРИЧЕСКИЕ ЯВЛЕНИЯ</dc:title>
  <dc:creator>Анатолий Карпачев</dc:creator>
  <cp:lastModifiedBy>1</cp:lastModifiedBy>
  <cp:revision>101</cp:revision>
  <dcterms:created xsi:type="dcterms:W3CDTF">2009-02-03T05:43:51Z</dcterms:created>
  <dcterms:modified xsi:type="dcterms:W3CDTF">2021-02-16T08:30:18Z</dcterms:modified>
</cp:coreProperties>
</file>